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47" r:id="rId2"/>
    <p:sldId id="834" r:id="rId3"/>
    <p:sldId id="835" r:id="rId4"/>
    <p:sldId id="880" r:id="rId5"/>
    <p:sldId id="879" r:id="rId6"/>
    <p:sldId id="933" r:id="rId7"/>
    <p:sldId id="934" r:id="rId8"/>
    <p:sldId id="882" r:id="rId9"/>
    <p:sldId id="935" r:id="rId10"/>
    <p:sldId id="936" r:id="rId11"/>
    <p:sldId id="937" r:id="rId12"/>
    <p:sldId id="938" r:id="rId13"/>
    <p:sldId id="939" r:id="rId14"/>
    <p:sldId id="940" r:id="rId15"/>
    <p:sldId id="941" r:id="rId16"/>
    <p:sldId id="942" r:id="rId17"/>
    <p:sldId id="950" r:id="rId18"/>
    <p:sldId id="943" r:id="rId19"/>
    <p:sldId id="951" r:id="rId20"/>
    <p:sldId id="945" r:id="rId21"/>
    <p:sldId id="949" r:id="rId22"/>
  </p:sldIdLst>
  <p:sldSz cx="9144000" cy="5143500" type="screen16x9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480" algn="l" defTabSz="91419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576" algn="l" defTabSz="91419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672" algn="l" defTabSz="91419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768" algn="l" defTabSz="91419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894">
          <p15:clr>
            <a:srgbClr val="A4A3A4"/>
          </p15:clr>
        </p15:guide>
        <p15:guide id="3" orient="horz" pos="123">
          <p15:clr>
            <a:srgbClr val="A4A3A4"/>
          </p15:clr>
        </p15:guide>
        <p15:guide id="4" orient="horz" pos="2346">
          <p15:clr>
            <a:srgbClr val="A4A3A4"/>
          </p15:clr>
        </p15:guide>
        <p15:guide id="5" orient="horz" pos="3117">
          <p15:clr>
            <a:srgbClr val="A4A3A4"/>
          </p15:clr>
        </p15:guide>
        <p15:guide id="6" pos="158">
          <p15:clr>
            <a:srgbClr val="A4A3A4"/>
          </p15:clr>
        </p15:guide>
        <p15:guide id="7" pos="1519">
          <p15:clr>
            <a:srgbClr val="A4A3A4"/>
          </p15:clr>
        </p15:guide>
        <p15:guide id="8" pos="2880">
          <p15:clr>
            <a:srgbClr val="A4A3A4"/>
          </p15:clr>
        </p15:guide>
        <p15:guide id="9" pos="4241">
          <p15:clr>
            <a:srgbClr val="A4A3A4"/>
          </p15:clr>
        </p15:guide>
        <p15:guide id="10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53" userDrawn="1">
          <p15:clr>
            <a:srgbClr val="A4A3A4"/>
          </p15:clr>
        </p15:guide>
        <p15:guide id="2" pos="2266" userDrawn="1">
          <p15:clr>
            <a:srgbClr val="A4A3A4"/>
          </p15:clr>
        </p15:guide>
        <p15:guide id="3" orient="horz" pos="3223" userDrawn="1">
          <p15:clr>
            <a:srgbClr val="A4A3A4"/>
          </p15:clr>
        </p15:guide>
        <p15:guide id="4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8154C"/>
    <a:srgbClr val="4B4B4B"/>
    <a:srgbClr val="300E02"/>
    <a:srgbClr val="ED774D"/>
    <a:srgbClr val="F98055"/>
    <a:srgbClr val="284DE8"/>
    <a:srgbClr val="8D2905"/>
    <a:srgbClr val="FFFFFF"/>
    <a:srgbClr val="4E2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87146" autoAdjust="0"/>
  </p:normalViewPr>
  <p:slideViewPr>
    <p:cSldViewPr showGuides="1">
      <p:cViewPr varScale="1">
        <p:scale>
          <a:sx n="152" d="100"/>
          <a:sy n="152" d="100"/>
        </p:scale>
        <p:origin x="540" y="210"/>
      </p:cViewPr>
      <p:guideLst>
        <p:guide orient="horz" pos="1620"/>
        <p:guide orient="horz" pos="894"/>
        <p:guide orient="horz" pos="123"/>
        <p:guide orient="horz" pos="2346"/>
        <p:guide orient="horz" pos="3117"/>
        <p:guide pos="158"/>
        <p:guide pos="1519"/>
        <p:guide pos="2880"/>
        <p:guide pos="4241"/>
        <p:guide pos="5602"/>
      </p:guideLst>
    </p:cSldViewPr>
  </p:slideViewPr>
  <p:outlineViewPr>
    <p:cViewPr>
      <p:scale>
        <a:sx n="33" d="100"/>
        <a:sy n="33" d="100"/>
      </p:scale>
      <p:origin x="0" y="-89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72"/>
    </p:cViewPr>
  </p:sorterViewPr>
  <p:notesViewPr>
    <p:cSldViewPr showGuides="1">
      <p:cViewPr varScale="1">
        <p:scale>
          <a:sx n="75" d="100"/>
          <a:sy n="75" d="100"/>
        </p:scale>
        <p:origin x="-4038" y="-114"/>
      </p:cViewPr>
      <p:guideLst>
        <p:guide orient="horz" pos="3253"/>
        <p:guide pos="2266"/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-1" y="9721851"/>
            <a:ext cx="6220783" cy="511174"/>
          </a:xfrm>
          <a:prstGeom prst="rect">
            <a:avLst/>
          </a:prstGeom>
        </p:spPr>
        <p:txBody>
          <a:bodyPr vert="horz" lIns="91401" tIns="45702" rIns="91401" bIns="45702" rtlCol="0" anchor="b"/>
          <a:lstStyle>
            <a:lvl1pPr algn="l">
              <a:defRPr sz="1200"/>
            </a:lvl1pPr>
          </a:lstStyle>
          <a:p>
            <a:r>
              <a:rPr lang="de-DE" sz="1000">
                <a:latin typeface="+mj-lt"/>
              </a:rPr>
              <a:t>© Stadtwerke Ettlingen GmbH</a:t>
            </a:r>
            <a:endParaRPr lang="de-DE" sz="1000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617" y="9721851"/>
            <a:ext cx="3076098" cy="511174"/>
          </a:xfrm>
          <a:prstGeom prst="rect">
            <a:avLst/>
          </a:prstGeom>
        </p:spPr>
        <p:txBody>
          <a:bodyPr vert="horz" lIns="91401" tIns="45702" rIns="91401" bIns="45702" rtlCol="0" anchor="b"/>
          <a:lstStyle>
            <a:lvl1pPr algn="r">
              <a:defRPr sz="1200"/>
            </a:lvl1pPr>
          </a:lstStyle>
          <a:p>
            <a:fld id="{BBA15E5C-8F10-4277-99F6-24B44138480B}" type="slidenum">
              <a:rPr lang="de-DE" sz="1000">
                <a:latin typeface="+mj-lt"/>
              </a:rPr>
              <a:pPr/>
              <a:t>‹Nr.›</a:t>
            </a:fld>
            <a:endParaRPr lang="de-DE" sz="1000" dirty="0">
              <a:latin typeface="+mj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617" y="2"/>
            <a:ext cx="3076098" cy="511174"/>
          </a:xfrm>
          <a:prstGeom prst="rect">
            <a:avLst/>
          </a:prstGeom>
        </p:spPr>
        <p:txBody>
          <a:bodyPr vert="horz" lIns="91401" tIns="45702" rIns="91401" bIns="45702" rtlCol="0" anchor="t"/>
          <a:lstStyle>
            <a:lvl1pPr algn="r">
              <a:defRPr sz="1200"/>
            </a:lvl1pPr>
          </a:lstStyle>
          <a:p>
            <a:r>
              <a:rPr lang="de-DE" sz="1000" dirty="0">
                <a:latin typeface="+mj-lt"/>
              </a:rPr>
              <a:t>Stand: </a:t>
            </a:r>
            <a:fld id="{251A4AB8-FDAE-4FB8-A96D-3B7B6A8A314E}" type="datetimeFigureOut">
              <a:rPr lang="de-DE" sz="1000">
                <a:latin typeface="+mj-lt"/>
              </a:rPr>
              <a:pPr/>
              <a:t>13.02.2023</a:t>
            </a:fld>
            <a:endParaRPr lang="de-DE" sz="1000" dirty="0">
              <a:latin typeface="+mj-lt"/>
            </a:endParaRPr>
          </a:p>
        </p:txBody>
      </p:sp>
      <p:pic>
        <p:nvPicPr>
          <p:cNvPr id="6" name="Picture 2" descr="C:\Users\supper187\Desktop\SWE_Stadtwerke-freigestell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713" y="9593817"/>
            <a:ext cx="1452142" cy="4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0817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ockup_0021_MacBook_FRON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73845" y="544799"/>
            <a:ext cx="6551125" cy="419555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739775"/>
            <a:ext cx="5360987" cy="3016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0" tIns="47415" rIns="94830" bIns="474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96231" y="5374683"/>
            <a:ext cx="6306839" cy="4275944"/>
          </a:xfrm>
          <a:prstGeom prst="rect">
            <a:avLst/>
          </a:prstGeom>
        </p:spPr>
        <p:txBody>
          <a:bodyPr vert="horz" lIns="94830" tIns="47415" rIns="94830" bIns="47415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333772" y="9797827"/>
            <a:ext cx="3597986" cy="438522"/>
          </a:xfrm>
          <a:prstGeom prst="rect">
            <a:avLst/>
          </a:prstGeom>
        </p:spPr>
        <p:txBody>
          <a:bodyPr vert="horz" lIns="94830" tIns="47415" rIns="94830" bIns="47415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DEBFEB-2138-412B-B1F6-E58D500EC0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idx="1"/>
          </p:nvPr>
        </p:nvSpPr>
        <p:spPr>
          <a:xfrm>
            <a:off x="4021617" y="1"/>
            <a:ext cx="3076098" cy="400782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943E3B-84C1-4E62-9E99-862BA0F55AFD}" type="datetimeFigureOut">
              <a:rPr lang="de-DE" smtClean="0"/>
              <a:pPr/>
              <a:t>13.02.2023</a:t>
            </a:fld>
            <a:endParaRPr lang="de-DE" dirty="0"/>
          </a:p>
        </p:txBody>
      </p:sp>
      <p:sp>
        <p:nvSpPr>
          <p:cNvPr id="39" name="Halber Rahmen 38"/>
          <p:cNvSpPr/>
          <p:nvPr/>
        </p:nvSpPr>
        <p:spPr>
          <a:xfrm>
            <a:off x="273845" y="5116514"/>
            <a:ext cx="1115375" cy="1080000"/>
          </a:xfrm>
          <a:prstGeom prst="halfFrame">
            <a:avLst>
              <a:gd name="adj1" fmla="val 3347"/>
              <a:gd name="adj2" fmla="val 325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Halber Rahmen 14"/>
          <p:cNvSpPr/>
          <p:nvPr/>
        </p:nvSpPr>
        <p:spPr>
          <a:xfrm rot="5400000">
            <a:off x="5727269" y="5134939"/>
            <a:ext cx="1116125" cy="1079276"/>
          </a:xfrm>
          <a:prstGeom prst="halfFrame">
            <a:avLst>
              <a:gd name="adj1" fmla="val 3347"/>
              <a:gd name="adj2" fmla="val 325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Halber Rahmen 15"/>
          <p:cNvSpPr/>
          <p:nvPr/>
        </p:nvSpPr>
        <p:spPr>
          <a:xfrm rot="10800000">
            <a:off x="5727645" y="8681763"/>
            <a:ext cx="1115375" cy="1080000"/>
          </a:xfrm>
          <a:prstGeom prst="halfFrame">
            <a:avLst>
              <a:gd name="adj1" fmla="val 3347"/>
              <a:gd name="adj2" fmla="val 325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Halber Rahmen 16"/>
          <p:cNvSpPr/>
          <p:nvPr/>
        </p:nvSpPr>
        <p:spPr>
          <a:xfrm rot="16200000">
            <a:off x="273469" y="8700186"/>
            <a:ext cx="1116125" cy="1079276"/>
          </a:xfrm>
          <a:prstGeom prst="halfFrame">
            <a:avLst>
              <a:gd name="adj1" fmla="val 3347"/>
              <a:gd name="adj2" fmla="val 325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2" rIns="91401" bIns="45702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>
          <a:xfrm>
            <a:off x="0" y="9720530"/>
            <a:ext cx="3075981" cy="51246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000"/>
            </a:lvl1pPr>
          </a:lstStyle>
          <a:p>
            <a:r>
              <a:rPr lang="de-DE" dirty="0">
                <a:latin typeface="Arial"/>
                <a:cs typeface="Arial"/>
              </a:rPr>
              <a:t>© </a:t>
            </a:r>
            <a:r>
              <a:rPr lang="de-DE" dirty="0"/>
              <a:t>Stadtwerke Ettlingen GmbH</a:t>
            </a:r>
          </a:p>
        </p:txBody>
      </p:sp>
    </p:spTree>
    <p:extLst>
      <p:ext uri="{BB962C8B-B14F-4D97-AF65-F5344CB8AC3E}">
        <p14:creationId xmlns:p14="http://schemas.microsoft.com/office/powerpoint/2010/main" val="72950888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192" rtl="0" eaLnBrk="1" latinLnBrk="0" hangingPunct="1">
      <a:defRPr sz="1400" kern="1200">
        <a:solidFill>
          <a:schemeClr val="accent5">
            <a:lumMod val="75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44399" indent="-266640" algn="l" defTabSz="914192" rtl="0" eaLnBrk="1" latinLnBrk="0" hangingPunct="1">
      <a:buFont typeface="Wingdings" panose="05000000000000000000" pitchFamily="2" charset="2"/>
      <a:buChar char="§"/>
      <a:defRPr sz="1400" kern="1200">
        <a:solidFill>
          <a:schemeClr val="accent5">
            <a:lumMod val="75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192" algn="l" defTabSz="914192" rtl="0" eaLnBrk="1" latinLnBrk="0" hangingPunct="1">
      <a:defRPr sz="1400" kern="1200">
        <a:solidFill>
          <a:schemeClr val="tx1"/>
        </a:solidFill>
        <a:latin typeface="Zurich Lt BT" panose="020B0403020202030204" pitchFamily="34" charset="0"/>
        <a:ea typeface="+mn-ea"/>
        <a:cs typeface="+mn-cs"/>
      </a:defRPr>
    </a:lvl3pPr>
    <a:lvl4pPr marL="1371288" algn="l" defTabSz="914192" rtl="0" eaLnBrk="1" latinLnBrk="0" hangingPunct="1">
      <a:defRPr sz="1400" kern="1200">
        <a:solidFill>
          <a:schemeClr val="tx1"/>
        </a:solidFill>
        <a:latin typeface="Zurich Lt BT" panose="020B0403020202030204" pitchFamily="34" charset="0"/>
        <a:ea typeface="+mn-ea"/>
        <a:cs typeface="+mn-cs"/>
      </a:defRPr>
    </a:lvl4pPr>
    <a:lvl5pPr marL="1828384" algn="l" defTabSz="914192" rtl="0" eaLnBrk="1" latinLnBrk="0" hangingPunct="1">
      <a:defRPr sz="1400" kern="1200">
        <a:solidFill>
          <a:schemeClr val="tx1"/>
        </a:solidFill>
        <a:latin typeface="Zurich Lt BT" panose="020B0403020202030204" pitchFamily="34" charset="0"/>
        <a:ea typeface="+mn-ea"/>
        <a:cs typeface="+mn-cs"/>
      </a:defRPr>
    </a:lvl5pPr>
    <a:lvl6pPr marL="2285480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FEB-2138-412B-B1F6-E58D500EC05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6AD09F1-E4AC-4BAF-A096-ED04A27B7CF6}" type="datetime1">
              <a:rPr lang="de-DE" smtClean="0"/>
              <a:pPr/>
              <a:t>13.02.2023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>
                <a:latin typeface="Arial"/>
                <a:cs typeface="Arial"/>
              </a:rPr>
              <a:t>© </a:t>
            </a:r>
            <a:r>
              <a:rPr lang="de-DE" dirty="0"/>
              <a:t>Stadtwerke Ettlingen GmbH</a:t>
            </a:r>
          </a:p>
        </p:txBody>
      </p:sp>
    </p:spTree>
    <p:extLst>
      <p:ext uri="{BB962C8B-B14F-4D97-AF65-F5344CB8AC3E}">
        <p14:creationId xmlns:p14="http://schemas.microsoft.com/office/powerpoint/2010/main" val="257460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 descr="C:\Users\supper187\Desktop\SWE_Stadtwerke-freigestellt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340" y="4617233"/>
            <a:ext cx="1408954" cy="4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10"/>
          <p:cNvCxnSpPr/>
          <p:nvPr userDrawn="1"/>
        </p:nvCxnSpPr>
        <p:spPr>
          <a:xfrm>
            <a:off x="0" y="4314810"/>
            <a:ext cx="7380000" cy="0"/>
          </a:xfrm>
          <a:prstGeom prst="line">
            <a:avLst/>
          </a:prstGeom>
          <a:noFill/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9" name="Straight Connector 10"/>
          <p:cNvCxnSpPr/>
          <p:nvPr userDrawn="1"/>
        </p:nvCxnSpPr>
        <p:spPr>
          <a:xfrm rot="10800000">
            <a:off x="7128000" y="4515966"/>
            <a:ext cx="2016000" cy="0"/>
          </a:xfrm>
          <a:prstGeom prst="line">
            <a:avLst/>
          </a:prstGeom>
          <a:noFill/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10" name="Parallelogramm 36"/>
          <p:cNvSpPr/>
          <p:nvPr userDrawn="1"/>
        </p:nvSpPr>
        <p:spPr>
          <a:xfrm>
            <a:off x="0" y="4321873"/>
            <a:ext cx="7380312" cy="735546"/>
          </a:xfrm>
          <a:custGeom>
            <a:avLst/>
            <a:gdLst/>
            <a:ahLst/>
            <a:cxnLst/>
            <a:rect l="l" t="t" r="r" b="b"/>
            <a:pathLst>
              <a:path w="7380312" h="735546">
                <a:moveTo>
                  <a:pt x="0" y="0"/>
                </a:moveTo>
                <a:lnTo>
                  <a:pt x="7380312" y="0"/>
                </a:lnTo>
                <a:lnTo>
                  <a:pt x="7063078" y="735546"/>
                </a:lnTo>
                <a:lnTo>
                  <a:pt x="0" y="73554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leichschenkliges Dreieck 12"/>
          <p:cNvSpPr/>
          <p:nvPr userDrawn="1"/>
        </p:nvSpPr>
        <p:spPr bwMode="gray">
          <a:xfrm rot="10800000">
            <a:off x="247936" y="4745591"/>
            <a:ext cx="93270" cy="93270"/>
          </a:xfrm>
          <a:prstGeom prst="triangle">
            <a:avLst>
              <a:gd name="adj" fmla="val 100000"/>
            </a:avLst>
          </a:prstGeom>
          <a:solidFill>
            <a:schemeClr val="bg2"/>
          </a:solidFill>
          <a:ln w="12700" cap="sq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457200" eaLnBrk="1" fontAlgn="auto" latinLnBrk="0" hangingPunct="1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-Regular"/>
            </a:endParaRP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2" y="1"/>
            <a:ext cx="611560" cy="681319"/>
            <a:chOff x="2" y="1"/>
            <a:chExt cx="611560" cy="681319"/>
          </a:xfrm>
        </p:grpSpPr>
        <p:sp>
          <p:nvSpPr>
            <p:cNvPr id="15" name="Gleichschenkliges Dreieck 14"/>
            <p:cNvSpPr/>
            <p:nvPr/>
          </p:nvSpPr>
          <p:spPr>
            <a:xfrm rot="5400000">
              <a:off x="-32" y="35"/>
              <a:ext cx="611627" cy="611559"/>
            </a:xfrm>
            <a:prstGeom prst="triangle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6" name="Gleichschenkliges Dreieck 15"/>
            <p:cNvSpPr/>
            <p:nvPr/>
          </p:nvSpPr>
          <p:spPr>
            <a:xfrm rot="5400000">
              <a:off x="-31" y="69727"/>
              <a:ext cx="611627" cy="611559"/>
            </a:xfrm>
            <a:prstGeom prst="triangle">
              <a:avLst>
                <a:gd name="adj" fmla="val 0"/>
              </a:avLst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18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31721" y="4440317"/>
            <a:ext cx="6500868" cy="30960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7788" y="4700352"/>
            <a:ext cx="7812087" cy="17432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Autor | Funktion</a:t>
            </a:r>
          </a:p>
        </p:txBody>
      </p:sp>
    </p:spTree>
    <p:extLst>
      <p:ext uri="{BB962C8B-B14F-4D97-AF65-F5344CB8AC3E}">
        <p14:creationId xmlns:p14="http://schemas.microsoft.com/office/powerpoint/2010/main" val="6773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mit drei Polaro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4121250"/>
            <a:ext cx="8424862" cy="32403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TITEL DER BILDERGALERIE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4445285"/>
            <a:ext cx="8424862" cy="466725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grpSp>
        <p:nvGrpSpPr>
          <p:cNvPr id="33" name="Gruppieren 32"/>
          <p:cNvGrpSpPr/>
          <p:nvPr userDrawn="1"/>
        </p:nvGrpSpPr>
        <p:grpSpPr>
          <a:xfrm>
            <a:off x="3115129" y="987574"/>
            <a:ext cx="2708849" cy="3029833"/>
            <a:chOff x="3018321" y="875002"/>
            <a:chExt cx="2708849" cy="3106401"/>
          </a:xfrm>
        </p:grpSpPr>
        <p:pic>
          <p:nvPicPr>
            <p:cNvPr id="47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3018321" y="875002"/>
              <a:ext cx="2708849" cy="3106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8" name="Rectangle 26"/>
            <p:cNvSpPr/>
            <p:nvPr userDrawn="1"/>
          </p:nvSpPr>
          <p:spPr bwMode="auto">
            <a:xfrm rot="434448">
              <a:off x="3209433" y="952007"/>
              <a:ext cx="2362957" cy="261815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pic>
        <p:nvPicPr>
          <p:cNvPr id="3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680" y="1049524"/>
            <a:ext cx="2708849" cy="310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7" name="Gruppieren 36"/>
          <p:cNvGrpSpPr/>
          <p:nvPr userDrawn="1"/>
        </p:nvGrpSpPr>
        <p:grpSpPr>
          <a:xfrm>
            <a:off x="597491" y="1635646"/>
            <a:ext cx="1695372" cy="1944185"/>
            <a:chOff x="583611" y="1603070"/>
            <a:chExt cx="1695372" cy="1944185"/>
          </a:xfrm>
        </p:grpSpPr>
        <p:pic>
          <p:nvPicPr>
            <p:cNvPr id="45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583611" y="1603070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6" name="Rectangle 26"/>
            <p:cNvSpPr/>
            <p:nvPr userDrawn="1"/>
          </p:nvSpPr>
          <p:spPr bwMode="auto">
            <a:xfrm rot="434448">
              <a:off x="703221" y="1650541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grpSp>
        <p:nvGrpSpPr>
          <p:cNvPr id="38" name="Gruppieren 37"/>
          <p:cNvGrpSpPr/>
          <p:nvPr userDrawn="1"/>
        </p:nvGrpSpPr>
        <p:grpSpPr>
          <a:xfrm>
            <a:off x="623074" y="1711113"/>
            <a:ext cx="1695372" cy="1944185"/>
            <a:chOff x="703244" y="1675109"/>
            <a:chExt cx="1695372" cy="1944185"/>
          </a:xfrm>
        </p:grpSpPr>
        <p:pic>
          <p:nvPicPr>
            <p:cNvPr id="43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44" y="1675109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4" name="Rectangle 26"/>
            <p:cNvSpPr/>
            <p:nvPr userDrawn="1"/>
          </p:nvSpPr>
          <p:spPr bwMode="auto">
            <a:xfrm>
              <a:off x="811891" y="1740887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sp>
        <p:nvSpPr>
          <p:cNvPr id="34" name="Bildplatzhalter 23"/>
          <p:cNvSpPr>
            <a:spLocks noGrp="1"/>
          </p:cNvSpPr>
          <p:nvPr>
            <p:ph type="pic" sz="quarter" idx="12"/>
          </p:nvPr>
        </p:nvSpPr>
        <p:spPr>
          <a:xfrm>
            <a:off x="732979" y="1774863"/>
            <a:ext cx="1496335" cy="1647412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3"/>
          <p:cNvSpPr>
            <a:spLocks noGrp="1"/>
          </p:cNvSpPr>
          <p:nvPr>
            <p:ph type="pic" sz="quarter" idx="13"/>
          </p:nvPr>
        </p:nvSpPr>
        <p:spPr>
          <a:xfrm>
            <a:off x="3327728" y="1158965"/>
            <a:ext cx="2376000" cy="2628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0" name="Gruppieren 49"/>
          <p:cNvGrpSpPr/>
          <p:nvPr userDrawn="1"/>
        </p:nvGrpSpPr>
        <p:grpSpPr>
          <a:xfrm>
            <a:off x="6716037" y="1592121"/>
            <a:ext cx="1695372" cy="1944185"/>
            <a:chOff x="583611" y="1603070"/>
            <a:chExt cx="1695372" cy="1944185"/>
          </a:xfrm>
        </p:grpSpPr>
        <p:pic>
          <p:nvPicPr>
            <p:cNvPr id="51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583611" y="1603070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2" name="Rectangle 26"/>
            <p:cNvSpPr/>
            <p:nvPr userDrawn="1"/>
          </p:nvSpPr>
          <p:spPr bwMode="auto">
            <a:xfrm rot="434448">
              <a:off x="703221" y="1650541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grpSp>
        <p:nvGrpSpPr>
          <p:cNvPr id="53" name="Gruppieren 52"/>
          <p:cNvGrpSpPr/>
          <p:nvPr userDrawn="1"/>
        </p:nvGrpSpPr>
        <p:grpSpPr>
          <a:xfrm>
            <a:off x="6741620" y="1667588"/>
            <a:ext cx="1695372" cy="1944185"/>
            <a:chOff x="703244" y="1675109"/>
            <a:chExt cx="1695372" cy="1944185"/>
          </a:xfrm>
        </p:grpSpPr>
        <p:pic>
          <p:nvPicPr>
            <p:cNvPr id="54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44" y="1675109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5" name="Rectangle 26"/>
            <p:cNvSpPr/>
            <p:nvPr userDrawn="1"/>
          </p:nvSpPr>
          <p:spPr bwMode="auto">
            <a:xfrm>
              <a:off x="811891" y="1740887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sp>
        <p:nvSpPr>
          <p:cNvPr id="56" name="Bildplatzhalter 23"/>
          <p:cNvSpPr>
            <a:spLocks noGrp="1"/>
          </p:cNvSpPr>
          <p:nvPr>
            <p:ph type="pic" sz="quarter" idx="16"/>
          </p:nvPr>
        </p:nvSpPr>
        <p:spPr>
          <a:xfrm>
            <a:off x="6837979" y="1731338"/>
            <a:ext cx="1496335" cy="1647412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9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mit vier Polaro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7214" y="3167144"/>
            <a:ext cx="3852738" cy="32403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TITEL DER BILDERGALERIE</a:t>
            </a:r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87214" y="3491179"/>
            <a:ext cx="3852738" cy="466725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5054871" y="2460310"/>
            <a:ext cx="1695372" cy="1944185"/>
            <a:chOff x="583611" y="1603070"/>
            <a:chExt cx="1695372" cy="1944185"/>
          </a:xfrm>
        </p:grpSpPr>
        <p:pic>
          <p:nvPicPr>
            <p:cNvPr id="52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583611" y="1603070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3" name="Rectangle 26"/>
            <p:cNvSpPr/>
            <p:nvPr userDrawn="1"/>
          </p:nvSpPr>
          <p:spPr bwMode="auto">
            <a:xfrm rot="434448">
              <a:off x="703221" y="1650541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grpSp>
        <p:nvGrpSpPr>
          <p:cNvPr id="20" name="Gruppieren 19"/>
          <p:cNvGrpSpPr/>
          <p:nvPr userDrawn="1"/>
        </p:nvGrpSpPr>
        <p:grpSpPr>
          <a:xfrm>
            <a:off x="5080452" y="2535777"/>
            <a:ext cx="1695372" cy="1944185"/>
            <a:chOff x="703244" y="1675109"/>
            <a:chExt cx="1695372" cy="1944185"/>
          </a:xfrm>
        </p:grpSpPr>
        <p:pic>
          <p:nvPicPr>
            <p:cNvPr id="50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44" y="1675109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1" name="Rectangle 26"/>
            <p:cNvSpPr/>
            <p:nvPr userDrawn="1"/>
          </p:nvSpPr>
          <p:spPr bwMode="auto">
            <a:xfrm>
              <a:off x="811891" y="1740887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grpSp>
        <p:nvGrpSpPr>
          <p:cNvPr id="21" name="Gruppieren 20"/>
          <p:cNvGrpSpPr/>
          <p:nvPr userDrawn="1"/>
        </p:nvGrpSpPr>
        <p:grpSpPr>
          <a:xfrm>
            <a:off x="7064562" y="2463738"/>
            <a:ext cx="1695372" cy="1944185"/>
            <a:chOff x="6811677" y="1671650"/>
            <a:chExt cx="1695372" cy="1944185"/>
          </a:xfrm>
        </p:grpSpPr>
        <p:pic>
          <p:nvPicPr>
            <p:cNvPr id="48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6811677" y="1671650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9" name="Rectangle 26"/>
            <p:cNvSpPr/>
            <p:nvPr userDrawn="1"/>
          </p:nvSpPr>
          <p:spPr bwMode="auto">
            <a:xfrm rot="434448">
              <a:off x="6931287" y="1700073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pic>
        <p:nvPicPr>
          <p:cNvPr id="3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145" y="2535777"/>
            <a:ext cx="1695372" cy="194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5" name="Gruppieren 34"/>
          <p:cNvGrpSpPr/>
          <p:nvPr userDrawn="1"/>
        </p:nvGrpSpPr>
        <p:grpSpPr>
          <a:xfrm>
            <a:off x="358483" y="987574"/>
            <a:ext cx="1695372" cy="1944185"/>
            <a:chOff x="583611" y="1603070"/>
            <a:chExt cx="1695372" cy="1944185"/>
          </a:xfrm>
        </p:grpSpPr>
        <p:pic>
          <p:nvPicPr>
            <p:cNvPr id="46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583611" y="1603070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7" name="Rectangle 26"/>
            <p:cNvSpPr/>
            <p:nvPr userDrawn="1"/>
          </p:nvSpPr>
          <p:spPr bwMode="auto">
            <a:xfrm rot="434448">
              <a:off x="703221" y="1650541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grpSp>
        <p:nvGrpSpPr>
          <p:cNvPr id="39" name="Gruppieren 38"/>
          <p:cNvGrpSpPr/>
          <p:nvPr userDrawn="1"/>
        </p:nvGrpSpPr>
        <p:grpSpPr>
          <a:xfrm>
            <a:off x="384067" y="1063041"/>
            <a:ext cx="1695372" cy="1944185"/>
            <a:chOff x="703244" y="1675109"/>
            <a:chExt cx="1695372" cy="1944185"/>
          </a:xfrm>
        </p:grpSpPr>
        <p:pic>
          <p:nvPicPr>
            <p:cNvPr id="44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44" y="1675109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5" name="Rectangle 26"/>
            <p:cNvSpPr/>
            <p:nvPr userDrawn="1"/>
          </p:nvSpPr>
          <p:spPr bwMode="auto">
            <a:xfrm>
              <a:off x="811891" y="1740887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grpSp>
        <p:nvGrpSpPr>
          <p:cNvPr id="40" name="Gruppieren 39"/>
          <p:cNvGrpSpPr/>
          <p:nvPr userDrawn="1"/>
        </p:nvGrpSpPr>
        <p:grpSpPr>
          <a:xfrm>
            <a:off x="2368174" y="991002"/>
            <a:ext cx="1695372" cy="1944185"/>
            <a:chOff x="6811677" y="1671650"/>
            <a:chExt cx="1695372" cy="1944185"/>
          </a:xfrm>
        </p:grpSpPr>
        <p:pic>
          <p:nvPicPr>
            <p:cNvPr id="42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6811677" y="1671650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3" name="Rectangle 26"/>
            <p:cNvSpPr/>
            <p:nvPr userDrawn="1"/>
          </p:nvSpPr>
          <p:spPr bwMode="auto">
            <a:xfrm rot="434448">
              <a:off x="6931287" y="1700073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pic>
        <p:nvPicPr>
          <p:cNvPr id="41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757" y="1063041"/>
            <a:ext cx="1695372" cy="194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20888" y="1360384"/>
            <a:ext cx="3852738" cy="32403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TITEL DER BILDERGALERIE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0888" y="1684419"/>
            <a:ext cx="3852738" cy="466725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sp>
        <p:nvSpPr>
          <p:cNvPr id="56" name="Bildplatzhalter 23"/>
          <p:cNvSpPr>
            <a:spLocks noGrp="1"/>
          </p:cNvSpPr>
          <p:nvPr>
            <p:ph type="pic" sz="quarter" idx="12"/>
          </p:nvPr>
        </p:nvSpPr>
        <p:spPr>
          <a:xfrm>
            <a:off x="486881" y="1130673"/>
            <a:ext cx="1496335" cy="1647412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7" name="Bildplatzhalter 23"/>
          <p:cNvSpPr>
            <a:spLocks noGrp="1"/>
          </p:cNvSpPr>
          <p:nvPr>
            <p:ph type="pic" sz="quarter" idx="18"/>
          </p:nvPr>
        </p:nvSpPr>
        <p:spPr>
          <a:xfrm>
            <a:off x="2494730" y="1130673"/>
            <a:ext cx="1496335" cy="1647412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8" name="Bildplatzhalter 23"/>
          <p:cNvSpPr>
            <a:spLocks noGrp="1"/>
          </p:cNvSpPr>
          <p:nvPr>
            <p:ph type="pic" sz="quarter" idx="19"/>
          </p:nvPr>
        </p:nvSpPr>
        <p:spPr>
          <a:xfrm>
            <a:off x="5177458" y="2598596"/>
            <a:ext cx="1496335" cy="1656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9" name="Bildplatzhalter 23"/>
          <p:cNvSpPr>
            <a:spLocks noGrp="1"/>
          </p:cNvSpPr>
          <p:nvPr>
            <p:ph type="pic" sz="quarter" idx="20"/>
          </p:nvPr>
        </p:nvSpPr>
        <p:spPr>
          <a:xfrm>
            <a:off x="7185307" y="2598596"/>
            <a:ext cx="1496335" cy="1656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3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" y="-95395"/>
            <a:ext cx="9115196" cy="5799493"/>
          </a:xfrm>
          <a:prstGeom prst="rect">
            <a:avLst/>
          </a:prstGeom>
        </p:spPr>
      </p:pic>
      <p:sp>
        <p:nvSpPr>
          <p:cNvPr id="34" name="Bildplatzhalter 23"/>
          <p:cNvSpPr>
            <a:spLocks noGrp="1"/>
          </p:cNvSpPr>
          <p:nvPr>
            <p:ph type="pic" sz="quarter" idx="18"/>
          </p:nvPr>
        </p:nvSpPr>
        <p:spPr>
          <a:xfrm>
            <a:off x="1249028" y="735546"/>
            <a:ext cx="6642000" cy="3582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2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book, Tablet und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5" name="Bildplatzhalter 23"/>
          <p:cNvSpPr>
            <a:spLocks noGrp="1" noChangeAspect="1"/>
          </p:cNvSpPr>
          <p:nvPr>
            <p:ph type="pic" sz="quarter" idx="12"/>
          </p:nvPr>
        </p:nvSpPr>
        <p:spPr>
          <a:xfrm>
            <a:off x="1691680" y="1098904"/>
            <a:ext cx="5760000" cy="3240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23"/>
          <p:cNvSpPr>
            <a:spLocks noGrp="1"/>
          </p:cNvSpPr>
          <p:nvPr>
            <p:ph type="pic" sz="quarter" idx="13"/>
          </p:nvPr>
        </p:nvSpPr>
        <p:spPr>
          <a:xfrm>
            <a:off x="6158839" y="1536406"/>
            <a:ext cx="2265589" cy="2952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3"/>
          <p:cNvSpPr>
            <a:spLocks noGrp="1"/>
          </p:cNvSpPr>
          <p:nvPr>
            <p:ph type="pic" sz="quarter" idx="14"/>
          </p:nvPr>
        </p:nvSpPr>
        <p:spPr>
          <a:xfrm>
            <a:off x="1133389" y="2327711"/>
            <a:ext cx="1237603" cy="2188255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8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 mit Markenebenen 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6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zess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987574"/>
            <a:ext cx="9143999" cy="2016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1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2" hasCustomPrompt="1"/>
          </p:nvPr>
        </p:nvSpPr>
        <p:spPr>
          <a:xfrm>
            <a:off x="677883" y="897283"/>
            <a:ext cx="1188000" cy="1188000"/>
          </a:xfrm>
          <a:prstGeom prst="diamond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6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7729511" y="897283"/>
            <a:ext cx="1188000" cy="1188000"/>
          </a:xfrm>
          <a:prstGeom prst="diamond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7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205444" y="897283"/>
            <a:ext cx="1188000" cy="1188000"/>
          </a:xfrm>
          <a:prstGeom prst="diamond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32968" y="3325860"/>
            <a:ext cx="1188000" cy="1188000"/>
          </a:xfrm>
          <a:prstGeom prst="diamond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16" hasCustomPrompt="1"/>
          </p:nvPr>
        </p:nvSpPr>
        <p:spPr>
          <a:xfrm>
            <a:off x="5960529" y="3325860"/>
            <a:ext cx="1188000" cy="1188000"/>
          </a:xfrm>
          <a:prstGeom prst="diamond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9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 mit Markenebenen st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leichschenkliges Dreieck 6"/>
          <p:cNvSpPr/>
          <p:nvPr userDrawn="1"/>
        </p:nvSpPr>
        <p:spPr>
          <a:xfrm rot="16200000" flipH="1">
            <a:off x="9180532" y="1381245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8" name="Gleichschenkliges Dreieck 7"/>
          <p:cNvSpPr/>
          <p:nvPr userDrawn="1"/>
        </p:nvSpPr>
        <p:spPr>
          <a:xfrm rot="16200000" flipH="1">
            <a:off x="9180532" y="3687883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9" name="Gleichschenkliges Dreieck 8"/>
          <p:cNvSpPr/>
          <p:nvPr userDrawn="1"/>
        </p:nvSpPr>
        <p:spPr>
          <a:xfrm rot="16200000" flipH="1">
            <a:off x="9180532" y="491201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0" name="Gleichschenkliges Dreieck 9"/>
          <p:cNvSpPr/>
          <p:nvPr userDrawn="1"/>
        </p:nvSpPr>
        <p:spPr>
          <a:xfrm rot="16200000" flipH="1">
            <a:off x="9180532" y="25341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1" name="Gleichschenkliges Dreieck 10"/>
          <p:cNvSpPr/>
          <p:nvPr userDrawn="1"/>
        </p:nvSpPr>
        <p:spPr>
          <a:xfrm rot="16200000" flipH="1">
            <a:off x="9180532" y="157507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2" name="Gleichschenkliges Dreieck 11"/>
          <p:cNvSpPr/>
          <p:nvPr userDrawn="1"/>
        </p:nvSpPr>
        <p:spPr>
          <a:xfrm rot="5400000">
            <a:off x="-108532" y="1381245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3" name="Gleichschenkliges Dreieck 12"/>
          <p:cNvSpPr/>
          <p:nvPr userDrawn="1"/>
        </p:nvSpPr>
        <p:spPr>
          <a:xfrm rot="5400000">
            <a:off x="-108532" y="368788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4" name="Gleichschenkliges Dreieck 13"/>
          <p:cNvSpPr/>
          <p:nvPr userDrawn="1"/>
        </p:nvSpPr>
        <p:spPr>
          <a:xfrm rot="5400000">
            <a:off x="-108532" y="4912017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5" name="Gleichschenkliges Dreieck 14"/>
          <p:cNvSpPr/>
          <p:nvPr userDrawn="1"/>
        </p:nvSpPr>
        <p:spPr>
          <a:xfrm rot="5400000">
            <a:off x="-108532" y="25341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6" name="Gleichschenkliges Dreieck 15"/>
          <p:cNvSpPr/>
          <p:nvPr userDrawn="1"/>
        </p:nvSpPr>
        <p:spPr>
          <a:xfrm rot="5400000">
            <a:off x="-108532" y="157506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7" name="Gleichschenkliges Dreieck 16"/>
          <p:cNvSpPr/>
          <p:nvPr userDrawn="1"/>
        </p:nvSpPr>
        <p:spPr>
          <a:xfrm>
            <a:off x="212107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8" name="Gleichschenkliges Dreieck 17"/>
          <p:cNvSpPr/>
          <p:nvPr userDrawn="1"/>
        </p:nvSpPr>
        <p:spPr>
          <a:xfrm>
            <a:off x="6694207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9" name="Gleichschenkliges Dreieck 18"/>
          <p:cNvSpPr/>
          <p:nvPr userDrawn="1"/>
        </p:nvSpPr>
        <p:spPr>
          <a:xfrm>
            <a:off x="2375413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0" name="Gleichschenkliges Dreieck 19"/>
          <p:cNvSpPr/>
          <p:nvPr userDrawn="1"/>
        </p:nvSpPr>
        <p:spPr>
          <a:xfrm>
            <a:off x="4533619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1" name="Gleichschenkliges Dreieck 20"/>
          <p:cNvSpPr/>
          <p:nvPr userDrawn="1"/>
        </p:nvSpPr>
        <p:spPr>
          <a:xfrm flipV="1">
            <a:off x="212107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2" name="Gleichschenkliges Dreieck 21"/>
          <p:cNvSpPr/>
          <p:nvPr userDrawn="1"/>
        </p:nvSpPr>
        <p:spPr>
          <a:xfrm flipV="1">
            <a:off x="8857175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3" name="Gleichschenkliges Dreieck 22"/>
          <p:cNvSpPr/>
          <p:nvPr userDrawn="1"/>
        </p:nvSpPr>
        <p:spPr>
          <a:xfrm flipV="1">
            <a:off x="2375413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4" name="Gleichschenkliges Dreieck 23"/>
          <p:cNvSpPr/>
          <p:nvPr userDrawn="1"/>
        </p:nvSpPr>
        <p:spPr>
          <a:xfrm flipV="1">
            <a:off x="4533619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5" name="Gleichschenkliges Dreieck 24"/>
          <p:cNvSpPr/>
          <p:nvPr userDrawn="1"/>
        </p:nvSpPr>
        <p:spPr>
          <a:xfrm>
            <a:off x="8857175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6" name="Gleichschenkliges Dreieck 25"/>
          <p:cNvSpPr/>
          <p:nvPr userDrawn="1"/>
        </p:nvSpPr>
        <p:spPr>
          <a:xfrm flipV="1">
            <a:off x="6694207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0" y="499950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>
            <a:spLocks noChangeAspect="1"/>
          </p:cNvSpPr>
          <p:nvPr userDrawn="1"/>
        </p:nvSpPr>
        <p:spPr>
          <a:xfrm rot="2700000">
            <a:off x="4481977" y="4909489"/>
            <a:ext cx="180000" cy="1800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eform 79"/>
          <p:cNvSpPr>
            <a:spLocks/>
          </p:cNvSpPr>
          <p:nvPr userDrawn="1"/>
        </p:nvSpPr>
        <p:spPr bwMode="auto">
          <a:xfrm rot="10800000">
            <a:off x="1" y="0"/>
            <a:ext cx="9144000" cy="3755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85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Gleichschenkliges Dreieck 29"/>
          <p:cNvSpPr/>
          <p:nvPr userDrawn="1"/>
        </p:nvSpPr>
        <p:spPr>
          <a:xfrm rot="5400000">
            <a:off x="-32" y="35"/>
            <a:ext cx="611627" cy="611559"/>
          </a:xfrm>
          <a:prstGeom prst="triangl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1" name="Gleichschenkliges Dreieck 30"/>
          <p:cNvSpPr/>
          <p:nvPr userDrawn="1"/>
        </p:nvSpPr>
        <p:spPr>
          <a:xfrm rot="5400000">
            <a:off x="-31" y="69727"/>
            <a:ext cx="611627" cy="611559"/>
          </a:xfrm>
          <a:prstGeom prst="triangle">
            <a:avLst>
              <a:gd name="adj" fmla="val 0"/>
            </a:avLst>
          </a:prstGeom>
          <a:solidFill>
            <a:schemeClr val="bg2">
              <a:alpha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cxnSp>
        <p:nvCxnSpPr>
          <p:cNvPr id="37" name="Gerade Verbindung 36"/>
          <p:cNvCxnSpPr/>
          <p:nvPr userDrawn="1"/>
        </p:nvCxnSpPr>
        <p:spPr>
          <a:xfrm>
            <a:off x="1687513" y="375510"/>
            <a:ext cx="5760000" cy="0"/>
          </a:xfrm>
          <a:prstGeom prst="line">
            <a:avLst/>
          </a:prstGeom>
          <a:ln w="9525" cap="rnd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0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2" descr="C:\Users\supper187\Desktop\SWE_Stadtwerke-freigestellt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340" y="4617233"/>
            <a:ext cx="1408954" cy="4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10"/>
          <p:cNvCxnSpPr/>
          <p:nvPr userDrawn="1"/>
        </p:nvCxnSpPr>
        <p:spPr>
          <a:xfrm>
            <a:off x="0" y="4314810"/>
            <a:ext cx="7380000" cy="0"/>
          </a:xfrm>
          <a:prstGeom prst="line">
            <a:avLst/>
          </a:prstGeom>
          <a:noFill/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6" name="Straight Connector 10"/>
          <p:cNvCxnSpPr/>
          <p:nvPr userDrawn="1"/>
        </p:nvCxnSpPr>
        <p:spPr>
          <a:xfrm rot="10800000">
            <a:off x="7128000" y="4515966"/>
            <a:ext cx="2016000" cy="0"/>
          </a:xfrm>
          <a:prstGeom prst="line">
            <a:avLst/>
          </a:prstGeom>
          <a:noFill/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7" name="Parallelogramm 36"/>
          <p:cNvSpPr/>
          <p:nvPr userDrawn="1"/>
        </p:nvSpPr>
        <p:spPr>
          <a:xfrm>
            <a:off x="0" y="4321873"/>
            <a:ext cx="7380312" cy="735546"/>
          </a:xfrm>
          <a:custGeom>
            <a:avLst/>
            <a:gdLst/>
            <a:ahLst/>
            <a:cxnLst/>
            <a:rect l="l" t="t" r="r" b="b"/>
            <a:pathLst>
              <a:path w="7380312" h="735546">
                <a:moveTo>
                  <a:pt x="0" y="0"/>
                </a:moveTo>
                <a:lnTo>
                  <a:pt x="7380312" y="0"/>
                </a:lnTo>
                <a:lnTo>
                  <a:pt x="7063078" y="735546"/>
                </a:lnTo>
                <a:lnTo>
                  <a:pt x="0" y="73554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/>
          <p:cNvSpPr/>
          <p:nvPr userDrawn="1"/>
        </p:nvSpPr>
        <p:spPr bwMode="gray">
          <a:xfrm rot="10800000">
            <a:off x="247936" y="4745591"/>
            <a:ext cx="93270" cy="93270"/>
          </a:xfrm>
          <a:prstGeom prst="triangle">
            <a:avLst>
              <a:gd name="adj" fmla="val 100000"/>
            </a:avLst>
          </a:prstGeom>
          <a:solidFill>
            <a:schemeClr val="bg2"/>
          </a:solidFill>
          <a:ln w="12700" cap="sq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457200" eaLnBrk="1" fontAlgn="auto" latinLnBrk="0" hangingPunct="1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-Regular"/>
            </a:endParaRP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2" y="1"/>
            <a:ext cx="611560" cy="681319"/>
            <a:chOff x="2" y="1"/>
            <a:chExt cx="611560" cy="681319"/>
          </a:xfrm>
        </p:grpSpPr>
        <p:sp>
          <p:nvSpPr>
            <p:cNvPr id="12" name="Gleichschenkliges Dreieck 11"/>
            <p:cNvSpPr/>
            <p:nvPr/>
          </p:nvSpPr>
          <p:spPr>
            <a:xfrm rot="5400000">
              <a:off x="-32" y="35"/>
              <a:ext cx="611627" cy="611559"/>
            </a:xfrm>
            <a:prstGeom prst="triangle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3" name="Gleichschenkliges Dreieck 12"/>
            <p:cNvSpPr/>
            <p:nvPr/>
          </p:nvSpPr>
          <p:spPr>
            <a:xfrm rot="5400000">
              <a:off x="-31" y="69727"/>
              <a:ext cx="611627" cy="611559"/>
            </a:xfrm>
            <a:prstGeom prst="triangle">
              <a:avLst>
                <a:gd name="adj" fmla="val 0"/>
              </a:avLst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14" name="Parallelogram 2"/>
          <p:cNvSpPr/>
          <p:nvPr userDrawn="1"/>
        </p:nvSpPr>
        <p:spPr>
          <a:xfrm>
            <a:off x="1307342" y="1591743"/>
            <a:ext cx="6137067" cy="1480279"/>
          </a:xfrm>
          <a:prstGeom prst="parallelogram">
            <a:avLst/>
          </a:prstGeom>
          <a:solidFill>
            <a:srgbClr val="FFFFFF">
              <a:alpha val="4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owchart: Data 4"/>
          <p:cNvSpPr/>
          <p:nvPr userDrawn="1"/>
        </p:nvSpPr>
        <p:spPr>
          <a:xfrm>
            <a:off x="906815" y="2763803"/>
            <a:ext cx="1820201" cy="597046"/>
          </a:xfrm>
          <a:prstGeom prst="flowChartInputOutput">
            <a:avLst/>
          </a:prstGeom>
          <a:solidFill>
            <a:srgbClr val="FFFFFF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lowchart: Data 5"/>
          <p:cNvSpPr/>
          <p:nvPr userDrawn="1"/>
        </p:nvSpPr>
        <p:spPr>
          <a:xfrm>
            <a:off x="551247" y="3225878"/>
            <a:ext cx="1009656" cy="274872"/>
          </a:xfrm>
          <a:prstGeom prst="flowChartInputOutput">
            <a:avLst/>
          </a:prstGeom>
          <a:solidFill>
            <a:srgbClr val="FFFFFF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Data 6"/>
          <p:cNvSpPr/>
          <p:nvPr userDrawn="1"/>
        </p:nvSpPr>
        <p:spPr>
          <a:xfrm>
            <a:off x="7101008" y="1294233"/>
            <a:ext cx="972989" cy="362539"/>
          </a:xfrm>
          <a:prstGeom prst="flowChartInputOutpu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Data 10"/>
          <p:cNvSpPr/>
          <p:nvPr userDrawn="1"/>
        </p:nvSpPr>
        <p:spPr>
          <a:xfrm>
            <a:off x="7743962" y="1203598"/>
            <a:ext cx="486494" cy="181270"/>
          </a:xfrm>
          <a:prstGeom prst="flowChartInputOutput">
            <a:avLst/>
          </a:prstGeom>
          <a:solidFill>
            <a:srgbClr val="FFFFFF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Parallelogram 3"/>
          <p:cNvSpPr/>
          <p:nvPr userDrawn="1"/>
        </p:nvSpPr>
        <p:spPr>
          <a:xfrm>
            <a:off x="1606895" y="1448521"/>
            <a:ext cx="6137067" cy="1480279"/>
          </a:xfrm>
          <a:prstGeom prst="parallelogram">
            <a:avLst/>
          </a:prstGeom>
          <a:solidFill>
            <a:srgbClr val="FFFFFF">
              <a:alpha val="8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1637340" y="1707654"/>
            <a:ext cx="5842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4400" b="1" kern="1500" spc="150" dirty="0">
                <a:solidFill>
                  <a:schemeClr val="tx2"/>
                </a:solidFill>
                <a:latin typeface="+mj-lt"/>
              </a:rPr>
              <a:t>VIELEN DANK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1500" spc="150" dirty="0">
                <a:solidFill>
                  <a:schemeClr val="tx2"/>
                </a:solidFill>
                <a:latin typeface="+mj-lt"/>
              </a:rPr>
              <a:t>FÜR IHRE AUFMERKSAMKEIT</a:t>
            </a:r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31721" y="4440317"/>
            <a:ext cx="6500868" cy="30960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(ggf. Titel) | Funktion und Firma</a:t>
            </a:r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7788" y="4700352"/>
            <a:ext cx="7812087" cy="17432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E-Mail | Homepage</a:t>
            </a:r>
          </a:p>
        </p:txBody>
      </p:sp>
    </p:spTree>
    <p:extLst>
      <p:ext uri="{BB962C8B-B14F-4D97-AF65-F5344CB8AC3E}">
        <p14:creationId xmlns:p14="http://schemas.microsoft.com/office/powerpoint/2010/main" val="22902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0825" y="1023579"/>
            <a:ext cx="8642350" cy="3708412"/>
          </a:xfrm>
          <a:prstGeom prst="rect">
            <a:avLst/>
          </a:prstGeom>
        </p:spPr>
        <p:txBody>
          <a:bodyPr lIns="91420" tIns="45709" rIns="91420" bIns="45709"/>
          <a:lstStyle>
            <a:lvl1pPr marL="342822" indent="-342822">
              <a:buClr>
                <a:schemeClr val="bg2"/>
              </a:buClr>
              <a:buSzPct val="75000"/>
              <a:buFont typeface="DMSupport-Bold" pitchFamily="50" charset="0"/>
              <a:buChar char="◆"/>
              <a:defRPr sz="2000" b="1">
                <a:solidFill>
                  <a:schemeClr val="tx2"/>
                </a:solidFill>
              </a:defRPr>
            </a:lvl1pPr>
            <a:lvl2pPr marL="742781" indent="-285685">
              <a:spcBef>
                <a:spcPts val="0"/>
              </a:spcBef>
              <a:buClr>
                <a:schemeClr val="bg2"/>
              </a:buClr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2pPr>
            <a:lvl3pPr marL="1199942" indent="-2857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1599836" indent="-228548">
              <a:buFont typeface="DMSupport-Bold" pitchFamily="50" charset="0"/>
              <a:buChar char="◆"/>
              <a:defRPr sz="1400"/>
            </a:lvl4pPr>
            <a:lvl5pPr marL="2056932" indent="-228548">
              <a:buFont typeface="DMSupport-Bold" pitchFamily="50" charset="0"/>
              <a:buChar char="◆"/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56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+ Bildmotiv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0825" y="1023579"/>
            <a:ext cx="8642350" cy="3708412"/>
          </a:xfrm>
          <a:prstGeom prst="rect">
            <a:avLst/>
          </a:prstGeom>
        </p:spPr>
        <p:txBody>
          <a:bodyPr lIns="91420" tIns="45709" rIns="91420" bIns="45709"/>
          <a:lstStyle>
            <a:lvl1pPr marL="342822" indent="-342822">
              <a:buClr>
                <a:schemeClr val="bg2"/>
              </a:buClr>
              <a:buSzPct val="75000"/>
              <a:buFont typeface="DMSupport-Bold" pitchFamily="50" charset="0"/>
              <a:buChar char="◆"/>
              <a:defRPr sz="2000" b="1">
                <a:solidFill>
                  <a:schemeClr val="tx2"/>
                </a:solidFill>
              </a:defRPr>
            </a:lvl1pPr>
            <a:lvl2pPr marL="742781" indent="-285685">
              <a:spcBef>
                <a:spcPts val="0"/>
              </a:spcBef>
              <a:buClr>
                <a:schemeClr val="bg2"/>
              </a:buClr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2pPr>
            <a:lvl3pPr marL="1199942" indent="-2857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1599836" indent="-228548">
              <a:buFont typeface="DMSupport-Bold" pitchFamily="50" charset="0"/>
              <a:buChar char="◆"/>
              <a:defRPr sz="1400"/>
            </a:lvl4pPr>
            <a:lvl5pPr marL="2056932" indent="-228548">
              <a:buFont typeface="DMSupport-Bold" pitchFamily="50" charset="0"/>
              <a:buChar char="◆"/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5940425" y="3291830"/>
            <a:ext cx="2952750" cy="1440508"/>
          </a:xfrm>
          <a:prstGeom prst="foldedCorner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47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+ Bildmotiv rechts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0825" y="1023579"/>
            <a:ext cx="8642350" cy="3708412"/>
          </a:xfrm>
          <a:prstGeom prst="rect">
            <a:avLst/>
          </a:prstGeom>
        </p:spPr>
        <p:txBody>
          <a:bodyPr lIns="91420" tIns="45709" rIns="91420" bIns="45709"/>
          <a:lstStyle>
            <a:lvl1pPr marL="342822" indent="-342822">
              <a:buClr>
                <a:schemeClr val="bg2"/>
              </a:buClr>
              <a:buSzPct val="75000"/>
              <a:buFont typeface="DMSupport-Bold" pitchFamily="50" charset="0"/>
              <a:buChar char="◆"/>
              <a:defRPr sz="2000" b="1">
                <a:solidFill>
                  <a:schemeClr val="tx2"/>
                </a:solidFill>
              </a:defRPr>
            </a:lvl1pPr>
            <a:lvl2pPr marL="742781" indent="-285685">
              <a:spcBef>
                <a:spcPts val="0"/>
              </a:spcBef>
              <a:buClr>
                <a:schemeClr val="bg2"/>
              </a:buClr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2pPr>
            <a:lvl3pPr marL="1199942" indent="-2857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1599836" indent="-228548">
              <a:buFont typeface="DMSupport-Bold" pitchFamily="50" charset="0"/>
              <a:buChar char="◆"/>
              <a:defRPr sz="1400"/>
            </a:lvl4pPr>
            <a:lvl5pPr marL="2056932" indent="-228548">
              <a:buFont typeface="DMSupport-Bold" pitchFamily="50" charset="0"/>
              <a:buChar char="◆"/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5940425" y="1131590"/>
            <a:ext cx="2952750" cy="3600748"/>
          </a:xfrm>
          <a:prstGeom prst="foldedCorner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2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+ Bildmotiv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0825" y="1023579"/>
            <a:ext cx="8642350" cy="3708412"/>
          </a:xfrm>
          <a:prstGeom prst="rect">
            <a:avLst/>
          </a:prstGeom>
        </p:spPr>
        <p:txBody>
          <a:bodyPr lIns="91420" tIns="45709" rIns="91420" bIns="45709"/>
          <a:lstStyle>
            <a:lvl1pPr marL="342822" indent="-342822">
              <a:buClr>
                <a:schemeClr val="bg2"/>
              </a:buClr>
              <a:buSzPct val="75000"/>
              <a:buFont typeface="DMSupport-Bold" pitchFamily="50" charset="0"/>
              <a:buChar char="◆"/>
              <a:defRPr sz="2000" b="1">
                <a:solidFill>
                  <a:schemeClr val="tx2"/>
                </a:solidFill>
              </a:defRPr>
            </a:lvl1pPr>
            <a:lvl2pPr marL="742781" indent="-285685">
              <a:spcBef>
                <a:spcPts val="0"/>
              </a:spcBef>
              <a:buClr>
                <a:schemeClr val="bg2"/>
              </a:buClr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2pPr>
            <a:lvl3pPr marL="1199942" indent="-2857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1599836" indent="-228548">
              <a:buFont typeface="DMSupport-Bold" pitchFamily="50" charset="0"/>
              <a:buChar char="◆"/>
              <a:defRPr sz="1400"/>
            </a:lvl4pPr>
            <a:lvl5pPr marL="2056932" indent="-228548">
              <a:buFont typeface="DMSupport-Bold" pitchFamily="50" charset="0"/>
              <a:buChar char="◆"/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250825" y="3291830"/>
            <a:ext cx="8642350" cy="1440508"/>
          </a:xfrm>
          <a:prstGeom prst="foldedCorner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+ Bildmotiv unten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0825" y="1023579"/>
            <a:ext cx="8642350" cy="1548171"/>
          </a:xfrm>
          <a:prstGeom prst="rect">
            <a:avLst/>
          </a:prstGeom>
        </p:spPr>
        <p:txBody>
          <a:bodyPr lIns="91420" tIns="45709" rIns="91420" bIns="45709"/>
          <a:lstStyle>
            <a:lvl1pPr marL="342822" indent="-342822">
              <a:buClr>
                <a:schemeClr val="bg2"/>
              </a:buClr>
              <a:buSzPct val="75000"/>
              <a:buFont typeface="DMSupport-Bold" pitchFamily="50" charset="0"/>
              <a:buChar char="◆"/>
              <a:defRPr sz="2000" b="1">
                <a:solidFill>
                  <a:schemeClr val="tx2"/>
                </a:solidFill>
              </a:defRPr>
            </a:lvl1pPr>
            <a:lvl2pPr marL="742781" indent="-285685">
              <a:spcBef>
                <a:spcPts val="0"/>
              </a:spcBef>
              <a:buClr>
                <a:schemeClr val="bg2"/>
              </a:buClr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2pPr>
            <a:lvl3pPr marL="1199942" indent="-2857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1599836" indent="-228548">
              <a:buFont typeface="DMSupport-Bold" pitchFamily="50" charset="0"/>
              <a:buChar char="◆"/>
              <a:defRPr sz="1400"/>
            </a:lvl4pPr>
            <a:lvl5pPr marL="2056932" indent="-228548">
              <a:buFont typeface="DMSupport-Bold" pitchFamily="50" charset="0"/>
              <a:buChar char="◆"/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250825" y="2571750"/>
            <a:ext cx="8642350" cy="2160588"/>
          </a:xfrm>
          <a:prstGeom prst="foldedCorner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7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motiv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250825" y="1131590"/>
            <a:ext cx="8642350" cy="3600748"/>
          </a:xfrm>
          <a:prstGeom prst="foldedCorner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12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motiv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mit zwei Polaro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033177" y="984826"/>
            <a:ext cx="2708849" cy="3029833"/>
            <a:chOff x="3018321" y="875002"/>
            <a:chExt cx="2708849" cy="3106401"/>
          </a:xfrm>
        </p:grpSpPr>
        <p:pic>
          <p:nvPicPr>
            <p:cNvPr id="31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3018321" y="875002"/>
              <a:ext cx="2708849" cy="3106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Rectangle 26"/>
            <p:cNvSpPr/>
            <p:nvPr userDrawn="1"/>
          </p:nvSpPr>
          <p:spPr bwMode="auto">
            <a:xfrm rot="434448">
              <a:off x="3209433" y="952007"/>
              <a:ext cx="2362957" cy="261815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pic>
        <p:nvPicPr>
          <p:cNvPr id="2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728" y="1052273"/>
            <a:ext cx="2708849" cy="310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" name="Rectangle 26"/>
          <p:cNvSpPr/>
          <p:nvPr userDrawn="1"/>
        </p:nvSpPr>
        <p:spPr bwMode="auto">
          <a:xfrm>
            <a:off x="1251323" y="1157372"/>
            <a:ext cx="2362957" cy="261815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38092" rIns="38092" bIns="38092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9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9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80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76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72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768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799918" indent="-457096">
              <a:defRPr/>
            </a:pPr>
            <a:endParaRPr lang="en-US" sz="1000" dirty="0">
              <a:solidFill>
                <a:schemeClr val="bg1"/>
              </a:solidFill>
              <a:latin typeface="+mj-lt"/>
              <a:cs typeface="Gill Sans" charset="0"/>
            </a:endParaRPr>
          </a:p>
          <a:p>
            <a:pPr marL="799918" indent="-457096">
              <a:defRPr/>
            </a:pPr>
            <a:endParaRPr lang="en-US" dirty="0">
              <a:solidFill>
                <a:schemeClr val="bg1"/>
              </a:solidFill>
              <a:latin typeface="+mj-lt"/>
              <a:cs typeface="Gill Sans" charset="0"/>
            </a:endParaRPr>
          </a:p>
        </p:txBody>
      </p:sp>
      <p:grpSp>
        <p:nvGrpSpPr>
          <p:cNvPr id="25" name="Gruppieren 24"/>
          <p:cNvGrpSpPr/>
          <p:nvPr userDrawn="1"/>
        </p:nvGrpSpPr>
        <p:grpSpPr>
          <a:xfrm>
            <a:off x="5357419" y="984826"/>
            <a:ext cx="2708849" cy="3029833"/>
            <a:chOff x="3018321" y="875002"/>
            <a:chExt cx="2708849" cy="3106401"/>
          </a:xfrm>
        </p:grpSpPr>
        <p:pic>
          <p:nvPicPr>
            <p:cNvPr id="2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3018321" y="875002"/>
              <a:ext cx="2708849" cy="3106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0" name="Rectangle 26"/>
            <p:cNvSpPr/>
            <p:nvPr userDrawn="1"/>
          </p:nvSpPr>
          <p:spPr bwMode="auto">
            <a:xfrm rot="434448">
              <a:off x="3209433" y="952007"/>
              <a:ext cx="2362957" cy="261815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pic>
        <p:nvPicPr>
          <p:cNvPr id="2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74" y="1051667"/>
            <a:ext cx="2708849" cy="310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 userDrawn="1"/>
        </p:nvSpPr>
        <p:spPr bwMode="auto">
          <a:xfrm>
            <a:off x="5575568" y="1156766"/>
            <a:ext cx="2362957" cy="261815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38092" rIns="38092" bIns="38092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9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9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80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76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72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768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799918" indent="-457096">
              <a:defRPr/>
            </a:pPr>
            <a:endParaRPr lang="en-US" sz="1000" dirty="0">
              <a:solidFill>
                <a:schemeClr val="bg1"/>
              </a:solidFill>
              <a:latin typeface="+mj-lt"/>
              <a:cs typeface="Gill Sans" charset="0"/>
            </a:endParaRPr>
          </a:p>
          <a:p>
            <a:pPr marL="799918" indent="-457096">
              <a:defRPr/>
            </a:pPr>
            <a:endParaRPr lang="en-US" dirty="0">
              <a:solidFill>
                <a:schemeClr val="bg1"/>
              </a:solidFill>
              <a:latin typeface="+mj-lt"/>
              <a:cs typeface="Gill Sans" charset="0"/>
            </a:endParaRPr>
          </a:p>
        </p:txBody>
      </p:sp>
      <p:sp>
        <p:nvSpPr>
          <p:cNvPr id="28" name="Bildplatzhalter 34"/>
          <p:cNvSpPr>
            <a:spLocks noGrp="1"/>
          </p:cNvSpPr>
          <p:nvPr userDrawn="1"/>
        </p:nvSpPr>
        <p:spPr>
          <a:xfrm>
            <a:off x="5575568" y="1156766"/>
            <a:ext cx="2362957" cy="261815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4" name="Bildplatzhalter 23"/>
          <p:cNvSpPr>
            <a:spLocks noGrp="1"/>
          </p:cNvSpPr>
          <p:nvPr>
            <p:ph type="pic" sz="quarter" idx="12"/>
          </p:nvPr>
        </p:nvSpPr>
        <p:spPr>
          <a:xfrm>
            <a:off x="1245564" y="1148403"/>
            <a:ext cx="2376000" cy="2664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3"/>
          <p:cNvSpPr>
            <a:spLocks noGrp="1"/>
          </p:cNvSpPr>
          <p:nvPr>
            <p:ph type="pic" sz="quarter" idx="13"/>
          </p:nvPr>
        </p:nvSpPr>
        <p:spPr>
          <a:xfrm>
            <a:off x="5568398" y="1148403"/>
            <a:ext cx="2376000" cy="2664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4121250"/>
            <a:ext cx="8424862" cy="32403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TITEL DER BILDERGALERIE</a:t>
            </a:r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4445285"/>
            <a:ext cx="8424862" cy="466725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4598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/>
          <p:nvPr/>
        </p:nvSpPr>
        <p:spPr>
          <a:xfrm rot="16200000" flipH="1">
            <a:off x="9180532" y="1381245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3" name="Gleichschenkliges Dreieck 2"/>
          <p:cNvSpPr/>
          <p:nvPr/>
        </p:nvSpPr>
        <p:spPr>
          <a:xfrm rot="16200000" flipH="1">
            <a:off x="9180532" y="3687883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4" name="Gleichschenkliges Dreieck 3"/>
          <p:cNvSpPr/>
          <p:nvPr/>
        </p:nvSpPr>
        <p:spPr>
          <a:xfrm rot="16200000" flipH="1">
            <a:off x="9180532" y="491201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16200000" flipH="1">
            <a:off x="9180532" y="25341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6" name="Gleichschenkliges Dreieck 5"/>
          <p:cNvSpPr/>
          <p:nvPr/>
        </p:nvSpPr>
        <p:spPr>
          <a:xfrm rot="16200000" flipH="1">
            <a:off x="9180532" y="157507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7" name="Gleichschenkliges Dreieck 6"/>
          <p:cNvSpPr/>
          <p:nvPr/>
        </p:nvSpPr>
        <p:spPr>
          <a:xfrm rot="5400000">
            <a:off x="-108532" y="1381245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8" name="Gleichschenkliges Dreieck 7"/>
          <p:cNvSpPr/>
          <p:nvPr/>
        </p:nvSpPr>
        <p:spPr>
          <a:xfrm rot="5400000">
            <a:off x="-108532" y="368788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9" name="Gleichschenkliges Dreieck 8"/>
          <p:cNvSpPr/>
          <p:nvPr/>
        </p:nvSpPr>
        <p:spPr>
          <a:xfrm rot="5400000">
            <a:off x="-108532" y="4912017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0" name="Gleichschenkliges Dreieck 9"/>
          <p:cNvSpPr/>
          <p:nvPr/>
        </p:nvSpPr>
        <p:spPr>
          <a:xfrm rot="5400000">
            <a:off x="-108532" y="25341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1" name="Gleichschenkliges Dreieck 10"/>
          <p:cNvSpPr/>
          <p:nvPr/>
        </p:nvSpPr>
        <p:spPr>
          <a:xfrm rot="5400000">
            <a:off x="-108532" y="157506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2" name="Gleichschenkliges Dreieck 11"/>
          <p:cNvSpPr/>
          <p:nvPr/>
        </p:nvSpPr>
        <p:spPr>
          <a:xfrm>
            <a:off x="212107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3" name="Gleichschenkliges Dreieck 12"/>
          <p:cNvSpPr/>
          <p:nvPr/>
        </p:nvSpPr>
        <p:spPr>
          <a:xfrm>
            <a:off x="6694207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4" name="Gleichschenkliges Dreieck 13"/>
          <p:cNvSpPr/>
          <p:nvPr/>
        </p:nvSpPr>
        <p:spPr>
          <a:xfrm>
            <a:off x="2375413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5" name="Gleichschenkliges Dreieck 14"/>
          <p:cNvSpPr/>
          <p:nvPr/>
        </p:nvSpPr>
        <p:spPr>
          <a:xfrm>
            <a:off x="4533619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6" name="Gleichschenkliges Dreieck 15"/>
          <p:cNvSpPr/>
          <p:nvPr/>
        </p:nvSpPr>
        <p:spPr>
          <a:xfrm flipV="1">
            <a:off x="212107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7" name="Gleichschenkliges Dreieck 16"/>
          <p:cNvSpPr/>
          <p:nvPr/>
        </p:nvSpPr>
        <p:spPr>
          <a:xfrm flipV="1">
            <a:off x="8857175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8" name="Gleichschenkliges Dreieck 17"/>
          <p:cNvSpPr/>
          <p:nvPr/>
        </p:nvSpPr>
        <p:spPr>
          <a:xfrm flipV="1">
            <a:off x="2375413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9" name="Gleichschenkliges Dreieck 18"/>
          <p:cNvSpPr/>
          <p:nvPr/>
        </p:nvSpPr>
        <p:spPr>
          <a:xfrm flipV="1">
            <a:off x="4533619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0" name="Gleichschenkliges Dreieck 19"/>
          <p:cNvSpPr/>
          <p:nvPr/>
        </p:nvSpPr>
        <p:spPr>
          <a:xfrm>
            <a:off x="8857175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1" name="Gleichschenkliges Dreieck 20"/>
          <p:cNvSpPr/>
          <p:nvPr/>
        </p:nvSpPr>
        <p:spPr>
          <a:xfrm flipV="1">
            <a:off x="6694207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0" y="499950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>
            <a:spLocks noChangeAspect="1"/>
          </p:cNvSpPr>
          <p:nvPr/>
        </p:nvSpPr>
        <p:spPr>
          <a:xfrm rot="2700000">
            <a:off x="4481977" y="4909489"/>
            <a:ext cx="180000" cy="1800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eform 79"/>
          <p:cNvSpPr>
            <a:spLocks/>
          </p:cNvSpPr>
          <p:nvPr/>
        </p:nvSpPr>
        <p:spPr bwMode="auto">
          <a:xfrm rot="10800000">
            <a:off x="1" y="0"/>
            <a:ext cx="9144000" cy="3755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485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Gleichschenkliges Dreieck 24"/>
          <p:cNvSpPr/>
          <p:nvPr/>
        </p:nvSpPr>
        <p:spPr>
          <a:xfrm rot="5400000">
            <a:off x="-32" y="35"/>
            <a:ext cx="611627" cy="611559"/>
          </a:xfrm>
          <a:prstGeom prst="triangl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8" name="Gleichschenkliges Dreieck 27"/>
          <p:cNvSpPr/>
          <p:nvPr/>
        </p:nvSpPr>
        <p:spPr>
          <a:xfrm rot="5400000">
            <a:off x="-31" y="69727"/>
            <a:ext cx="611627" cy="611559"/>
          </a:xfrm>
          <a:prstGeom prst="triangle">
            <a:avLst>
              <a:gd name="adj" fmla="val 0"/>
            </a:avLst>
          </a:prstGeom>
          <a:solidFill>
            <a:schemeClr val="bg2">
              <a:alpha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cxnSp>
        <p:nvCxnSpPr>
          <p:cNvPr id="29" name="Gerade Verbindung 28"/>
          <p:cNvCxnSpPr/>
          <p:nvPr/>
        </p:nvCxnSpPr>
        <p:spPr>
          <a:xfrm>
            <a:off x="1687513" y="375510"/>
            <a:ext cx="5760000" cy="0"/>
          </a:xfrm>
          <a:prstGeom prst="line">
            <a:avLst/>
          </a:prstGeom>
          <a:ln w="9525" cap="rnd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2" r:id="rId4"/>
    <p:sldLayoutId id="2147483690" r:id="rId5"/>
    <p:sldLayoutId id="2147483691" r:id="rId6"/>
    <p:sldLayoutId id="2147483693" r:id="rId7"/>
    <p:sldLayoutId id="2147483694" r:id="rId8"/>
    <p:sldLayoutId id="2147483699" r:id="rId9"/>
    <p:sldLayoutId id="2147483704" r:id="rId10"/>
    <p:sldLayoutId id="2147483705" r:id="rId11"/>
    <p:sldLayoutId id="2147483706" r:id="rId12"/>
    <p:sldLayoutId id="2147483700" r:id="rId13"/>
    <p:sldLayoutId id="2147483663" r:id="rId14"/>
    <p:sldLayoutId id="2147483703" r:id="rId15"/>
    <p:sldLayoutId id="2147483702" r:id="rId16"/>
    <p:sldLayoutId id="2147483684" r:id="rId17"/>
    <p:sldLayoutId id="2147483683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</p:bld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5pPr>
      <a:lvl6pPr marL="45709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6pPr>
      <a:lvl7pPr marL="91419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7pPr>
      <a:lvl8pPr marL="13712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8pPr>
      <a:lvl9pPr marL="182838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9pPr>
    </p:titleStyle>
    <p:bodyStyle>
      <a:lvl1pPr marL="342822" indent="-3428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1" indent="-28568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0" indent="-2285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6" indent="-2285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2" indent="-2285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28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ven.scherer@sw-ettlingen.de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Meisterprüfung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979713" y="1455627"/>
            <a:ext cx="5184575" cy="828091"/>
          </a:xfrm>
        </p:spPr>
        <p:txBody>
          <a:bodyPr/>
          <a:lstStyle/>
          <a:p>
            <a:r>
              <a:rPr lang="de-DE" dirty="0"/>
              <a:t>Prüfungseinweisung im Teil 3 und 4</a:t>
            </a:r>
          </a:p>
          <a:p>
            <a:pPr lvl="1"/>
            <a:r>
              <a:rPr lang="de-DE" dirty="0"/>
              <a:t>Iris Dürr, Sven Scherer</a:t>
            </a:r>
          </a:p>
        </p:txBody>
      </p:sp>
      <p:pic>
        <p:nvPicPr>
          <p:cNvPr id="5" name="Picture 9" descr="hwk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85" y="477781"/>
            <a:ext cx="663553" cy="6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upper187\Desktop\Unbenannt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7734"/>
            <a:ext cx="1745640" cy="22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Grundsätzlicher Aufbau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9552" y="699542"/>
            <a:ext cx="7992888" cy="4032448"/>
          </a:xfrm>
        </p:spPr>
        <p:txBody>
          <a:bodyPr/>
          <a:lstStyle/>
          <a:p>
            <a:r>
              <a:rPr lang="da-DK" b="0" dirty="0"/>
              <a:t>Je HF ein grünes Prüfungsheft</a:t>
            </a:r>
          </a:p>
          <a:p>
            <a:pPr marL="0" indent="0">
              <a:buNone/>
            </a:pPr>
            <a:endParaRPr lang="da-DK" b="0" dirty="0"/>
          </a:p>
          <a:p>
            <a:pPr>
              <a:buFontTx/>
              <a:buChar char="-"/>
            </a:pPr>
            <a:r>
              <a:rPr lang="da-DK" sz="1800" b="0" dirty="0"/>
              <a:t>je Handlungsfeld 100 Punkte möglich</a:t>
            </a:r>
          </a:p>
          <a:p>
            <a:pPr>
              <a:buFontTx/>
              <a:buChar char="-"/>
            </a:pPr>
            <a:r>
              <a:rPr lang="da-DK" sz="1800" b="0" dirty="0"/>
              <a:t>20 bis 30 programmierte Fragen + weitere offene Fragen</a:t>
            </a:r>
          </a:p>
          <a:p>
            <a:pPr>
              <a:buFontTx/>
              <a:buChar char="-"/>
            </a:pPr>
            <a:r>
              <a:rPr lang="da-DK" sz="1800" b="0" dirty="0"/>
              <a:t>Fragenbereiche A bis E möglich</a:t>
            </a:r>
          </a:p>
          <a:p>
            <a:pPr>
              <a:buFontTx/>
              <a:buChar char="-"/>
            </a:pPr>
            <a:r>
              <a:rPr lang="da-DK" sz="1800" b="0" dirty="0"/>
              <a:t>Zeitvorgabe je HF 120 Minuten</a:t>
            </a:r>
          </a:p>
          <a:p>
            <a:pPr>
              <a:buFontTx/>
              <a:buChar char="-"/>
            </a:pPr>
            <a:r>
              <a:rPr lang="da-DK" sz="1800" b="0" dirty="0"/>
              <a:t>erlaubte Hilfsmittel: Taschenrechner, Kontenplan und Formelsammlung (beigefügt)</a:t>
            </a:r>
          </a:p>
          <a:p>
            <a:pPr>
              <a:buFontTx/>
              <a:buChar char="-"/>
            </a:pPr>
            <a:r>
              <a:rPr lang="da-DK" sz="1800" b="0" dirty="0"/>
              <a:t>zwischen den 3 Handlungsfeldern gibt es Pausen</a:t>
            </a:r>
          </a:p>
          <a:p>
            <a:pPr>
              <a:buFontTx/>
              <a:buChar char="-"/>
            </a:pPr>
            <a:r>
              <a:rPr lang="da-DK" sz="1800" b="0" dirty="0"/>
              <a:t>schreiben Sie </a:t>
            </a:r>
            <a:r>
              <a:rPr lang="da-DK" sz="1800" b="0" dirty="0">
                <a:solidFill>
                  <a:srgbClr val="FF0000"/>
                </a:solidFill>
              </a:rPr>
              <a:t>deutlich</a:t>
            </a:r>
            <a:r>
              <a:rPr lang="da-DK" sz="1800" b="0" dirty="0"/>
              <a:t> und </a:t>
            </a:r>
            <a:r>
              <a:rPr lang="da-DK" sz="1800" b="0" dirty="0">
                <a:solidFill>
                  <a:srgbClr val="FF0000"/>
                </a:solidFill>
              </a:rPr>
              <a:t>leserlich</a:t>
            </a:r>
          </a:p>
          <a:p>
            <a:pPr>
              <a:buFontTx/>
              <a:buChar char="-"/>
            </a:pPr>
            <a:r>
              <a:rPr lang="da-DK" sz="1800" b="0" dirty="0"/>
              <a:t>bilden Sie </a:t>
            </a:r>
            <a:r>
              <a:rPr lang="da-DK" sz="1800" b="0" dirty="0">
                <a:solidFill>
                  <a:srgbClr val="FF0000"/>
                </a:solidFill>
              </a:rPr>
              <a:t>strukturierte</a:t>
            </a:r>
            <a:r>
              <a:rPr lang="da-DK" sz="1800" b="0" dirty="0"/>
              <a:t> Zahlenreihen</a:t>
            </a:r>
          </a:p>
          <a:p>
            <a:pPr>
              <a:buFontTx/>
              <a:buChar char="-"/>
            </a:pPr>
            <a:r>
              <a:rPr lang="da-DK" sz="1800" b="0" dirty="0"/>
              <a:t>lesen Sie die Aufgaben aufmerksam durch!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956587" y="483518"/>
            <a:ext cx="863674" cy="720080"/>
          </a:xfrm>
          <a:prstGeom prst="bevel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3</a:t>
            </a:r>
          </a:p>
        </p:txBody>
      </p:sp>
    </p:spTree>
    <p:extLst>
      <p:ext uri="{BB962C8B-B14F-4D97-AF65-F5344CB8AC3E}">
        <p14:creationId xmlns:p14="http://schemas.microsoft.com/office/powerpoint/2010/main" val="16200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Bewertungsmatrix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9552" y="843558"/>
            <a:ext cx="7992888" cy="3816424"/>
          </a:xfrm>
        </p:spPr>
        <p:txBody>
          <a:bodyPr/>
          <a:lstStyle/>
          <a:p>
            <a:pPr marL="0" indent="0">
              <a:buNone/>
            </a:pPr>
            <a:r>
              <a:rPr lang="da-DK" sz="1600" b="0" dirty="0"/>
              <a:t>Die Gesamtbewertung des Teils III wird aus dem arithmetischen </a:t>
            </a:r>
          </a:p>
          <a:p>
            <a:pPr marL="0" indent="0">
              <a:buNone/>
            </a:pPr>
            <a:r>
              <a:rPr lang="da-DK" sz="1600" b="0" dirty="0"/>
              <a:t>Mittel gebildet.</a:t>
            </a:r>
          </a:p>
          <a:p>
            <a:pPr marL="0" indent="0">
              <a:buNone/>
            </a:pPr>
            <a:endParaRPr lang="da-DK" sz="1600" b="0" dirty="0"/>
          </a:p>
          <a:p>
            <a:pPr marL="0" indent="0">
              <a:buNone/>
            </a:pPr>
            <a:r>
              <a:rPr lang="da-DK" sz="1600" b="0" dirty="0"/>
              <a:t>Wurden in höchstens zwei Handlungsfeldern jeweils mindestens 30 und weniger als 50 Punkte erreicht, kann in einem dieser Handlungsfelder </a:t>
            </a:r>
            <a:r>
              <a:rPr lang="da-DK" sz="1600" dirty="0">
                <a:solidFill>
                  <a:srgbClr val="FF0000"/>
                </a:solidFill>
              </a:rPr>
              <a:t>eine mündliche Ergänzungsprüfung</a:t>
            </a:r>
            <a:r>
              <a:rPr lang="da-DK" sz="1600" b="0" dirty="0"/>
              <a:t> durchgeführt werden, wenn diese das Bestehen ermöglicht.</a:t>
            </a:r>
          </a:p>
          <a:p>
            <a:pPr marL="0" indent="0">
              <a:buNone/>
            </a:pPr>
            <a:endParaRPr lang="da-DK" sz="1600" b="0" dirty="0"/>
          </a:p>
          <a:p>
            <a:pPr marL="0" indent="0">
              <a:buNone/>
            </a:pPr>
            <a:r>
              <a:rPr lang="da-DK" sz="1600" b="0" dirty="0">
                <a:solidFill>
                  <a:srgbClr val="00B050"/>
                </a:solidFill>
              </a:rPr>
              <a:t>Mindest</a:t>
            </a:r>
            <a:r>
              <a:rPr lang="da-DK" sz="1600" b="0" dirty="0"/>
              <a:t>voraussetzung für das Bestehen ist eine insgesamt </a:t>
            </a:r>
            <a:r>
              <a:rPr lang="da-DK" sz="1600" b="0" dirty="0">
                <a:solidFill>
                  <a:srgbClr val="00B050"/>
                </a:solidFill>
              </a:rPr>
              <a:t>ausreichende Prüfungsleistung</a:t>
            </a:r>
            <a:r>
              <a:rPr lang="da-DK" sz="1600" b="0" dirty="0"/>
              <a:t>.</a:t>
            </a:r>
          </a:p>
          <a:p>
            <a:pPr marL="0" indent="0">
              <a:buNone/>
            </a:pPr>
            <a:endParaRPr lang="da-DK" sz="1600" b="0" dirty="0"/>
          </a:p>
          <a:p>
            <a:pPr marL="0" indent="0">
              <a:buNone/>
            </a:pPr>
            <a:r>
              <a:rPr lang="da-DK" sz="1600" b="0" dirty="0">
                <a:solidFill>
                  <a:srgbClr val="FF0000"/>
                </a:solidFill>
              </a:rPr>
              <a:t>Nicht </a:t>
            </a:r>
            <a:r>
              <a:rPr lang="da-DK" sz="1600" b="0" dirty="0"/>
              <a:t>bestanden, wenn </a:t>
            </a:r>
            <a:r>
              <a:rPr lang="da-DK" sz="1600" b="0" dirty="0">
                <a:solidFill>
                  <a:srgbClr val="FF0000"/>
                </a:solidFill>
              </a:rPr>
              <a:t>ein Handlunsgfeld </a:t>
            </a:r>
            <a:r>
              <a:rPr lang="da-DK" sz="1600" b="0" dirty="0"/>
              <a:t>mit weniger als </a:t>
            </a:r>
            <a:r>
              <a:rPr lang="da-DK" sz="1600" b="0" dirty="0">
                <a:solidFill>
                  <a:srgbClr val="FF0000"/>
                </a:solidFill>
              </a:rPr>
              <a:t>30 Punkten </a:t>
            </a:r>
            <a:r>
              <a:rPr lang="da-DK" sz="1600" b="0" dirty="0"/>
              <a:t>bewertet worden ist oder nach durchgeführter Ergänzungsprüfung </a:t>
            </a:r>
            <a:r>
              <a:rPr lang="da-DK" sz="1600" b="0" dirty="0">
                <a:solidFill>
                  <a:srgbClr val="FF0000"/>
                </a:solidFill>
              </a:rPr>
              <a:t>zwei Handlungsfelder</a:t>
            </a:r>
            <a:r>
              <a:rPr lang="da-DK" sz="1600" b="0" dirty="0"/>
              <a:t> jeweils mit </a:t>
            </a:r>
            <a:r>
              <a:rPr lang="da-DK" sz="1600" b="0" dirty="0">
                <a:solidFill>
                  <a:srgbClr val="FF0000"/>
                </a:solidFill>
              </a:rPr>
              <a:t>weniger</a:t>
            </a:r>
            <a:r>
              <a:rPr lang="da-DK" sz="1600" b="0" dirty="0"/>
              <a:t> als </a:t>
            </a:r>
            <a:r>
              <a:rPr lang="da-DK" sz="1600" b="0" dirty="0">
                <a:solidFill>
                  <a:srgbClr val="FF0000"/>
                </a:solidFill>
              </a:rPr>
              <a:t>50 Punkten </a:t>
            </a:r>
            <a:r>
              <a:rPr lang="da-DK" sz="1600" b="0" dirty="0"/>
              <a:t>bewertet worden sind.</a:t>
            </a:r>
            <a:endParaRPr lang="da-DK" sz="1800" b="0" dirty="0">
              <a:solidFill>
                <a:srgbClr val="00B05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884579" y="483518"/>
            <a:ext cx="863674" cy="792088"/>
          </a:xfrm>
          <a:prstGeom prst="bevel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3</a:t>
            </a:r>
          </a:p>
        </p:txBody>
      </p:sp>
    </p:spTree>
    <p:extLst>
      <p:ext uri="{BB962C8B-B14F-4D97-AF65-F5344CB8AC3E}">
        <p14:creationId xmlns:p14="http://schemas.microsoft.com/office/powerpoint/2010/main" val="29194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Teil 4 Handlungsfelder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884368" y="483518"/>
            <a:ext cx="899889" cy="707342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4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71600" y="843558"/>
            <a:ext cx="7272808" cy="3528392"/>
          </a:xfrm>
        </p:spPr>
        <p:txBody>
          <a:bodyPr/>
          <a:lstStyle/>
          <a:p>
            <a:r>
              <a:rPr lang="da-DK" dirty="0"/>
              <a:t>Prüfung der erforderlichen berufs- und arbeitspädagogischen</a:t>
            </a:r>
            <a:br>
              <a:rPr lang="da-DK" dirty="0"/>
            </a:br>
            <a:r>
              <a:rPr lang="da-DK" dirty="0"/>
              <a:t>Kenntnisse</a:t>
            </a:r>
          </a:p>
          <a:p>
            <a:pPr>
              <a:buFontTx/>
              <a:buChar char="-"/>
            </a:pPr>
            <a:endParaRPr lang="da-DK" b="0" dirty="0"/>
          </a:p>
          <a:p>
            <a:pPr>
              <a:buFontTx/>
              <a:buChar char="-"/>
            </a:pPr>
            <a:r>
              <a:rPr lang="da-DK" b="0" dirty="0"/>
              <a:t>4 </a:t>
            </a:r>
            <a:r>
              <a:rPr lang="de-DE" b="0" dirty="0"/>
              <a:t>Handlungsfelder:</a:t>
            </a:r>
            <a:endParaRPr lang="da-DK" b="0" dirty="0"/>
          </a:p>
          <a:p>
            <a:pPr marL="342900" indent="-342900">
              <a:buAutoNum type="arabicPeriod"/>
            </a:pPr>
            <a:r>
              <a:rPr lang="da-DK" b="0" dirty="0"/>
              <a:t>Ausbildunsgvoraussetzungen prüfen und Ausbildung planen</a:t>
            </a:r>
          </a:p>
          <a:p>
            <a:pPr marL="342900" indent="-342900">
              <a:buAutoNum type="arabicPeriod"/>
            </a:pPr>
            <a:r>
              <a:rPr lang="da-DK" b="0" dirty="0"/>
              <a:t>Ausbildung vorbereiten und Einstellung durchführen</a:t>
            </a:r>
          </a:p>
          <a:p>
            <a:pPr marL="342900" indent="-342900">
              <a:buAutoNum type="arabicPeriod"/>
            </a:pPr>
            <a:r>
              <a:rPr lang="da-DK" b="0" dirty="0"/>
              <a:t>Ausbildung durchführen</a:t>
            </a:r>
          </a:p>
          <a:p>
            <a:pPr marL="342900" indent="-342900">
              <a:buAutoNum type="arabicPeriod"/>
            </a:pPr>
            <a:r>
              <a:rPr lang="da-DK" b="0" dirty="0"/>
              <a:t>Ausbildung abschließen</a:t>
            </a:r>
          </a:p>
        </p:txBody>
      </p:sp>
    </p:spTree>
    <p:extLst>
      <p:ext uri="{BB962C8B-B14F-4D97-AF65-F5344CB8AC3E}">
        <p14:creationId xmlns:p14="http://schemas.microsoft.com/office/powerpoint/2010/main" val="29071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Grundsätzlicher Aufbau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884368" y="483518"/>
            <a:ext cx="899889" cy="72008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4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71600" y="843558"/>
            <a:ext cx="7272808" cy="3528392"/>
          </a:xfrm>
        </p:spPr>
        <p:txBody>
          <a:bodyPr/>
          <a:lstStyle/>
          <a:p>
            <a:r>
              <a:rPr lang="da-DK" b="0" dirty="0"/>
              <a:t>Gelbes Prüfungsheft mit:</a:t>
            </a:r>
          </a:p>
          <a:p>
            <a:pPr marL="0" indent="0">
              <a:buNone/>
            </a:pPr>
            <a:endParaRPr lang="da-DK" b="0" dirty="0"/>
          </a:p>
          <a:p>
            <a:pPr>
              <a:buFontTx/>
              <a:buChar char="-"/>
            </a:pPr>
            <a:r>
              <a:rPr lang="da-DK" b="0" dirty="0"/>
              <a:t>je Handlungsfeld 45 Minuten</a:t>
            </a:r>
          </a:p>
          <a:p>
            <a:pPr>
              <a:buFontTx/>
              <a:buChar char="-"/>
            </a:pPr>
            <a:r>
              <a:rPr lang="da-DK" b="0" dirty="0"/>
              <a:t>je Handlungsfeld 10 programmierte Fragen</a:t>
            </a:r>
          </a:p>
          <a:p>
            <a:pPr>
              <a:buFontTx/>
              <a:buChar char="-"/>
            </a:pPr>
            <a:r>
              <a:rPr lang="da-DK" b="0" dirty="0"/>
              <a:t>weitere offene fallbezogene Fragen</a:t>
            </a:r>
          </a:p>
          <a:p>
            <a:pPr>
              <a:buFontTx/>
              <a:buChar char="-"/>
            </a:pPr>
            <a:r>
              <a:rPr lang="da-DK" b="0" dirty="0"/>
              <a:t>Fragenbereiche A – B</a:t>
            </a:r>
          </a:p>
          <a:p>
            <a:pPr>
              <a:buFontTx/>
              <a:buChar char="-"/>
            </a:pPr>
            <a:r>
              <a:rPr lang="da-DK" b="0" dirty="0"/>
              <a:t>Punkteverteilung 30/70</a:t>
            </a:r>
          </a:p>
          <a:p>
            <a:pPr>
              <a:buFontTx/>
              <a:buChar char="-"/>
            </a:pPr>
            <a:r>
              <a:rPr lang="da-DK" b="0" dirty="0"/>
              <a:t>insgesammt 100 Punkte möglich je Handlungsfeld</a:t>
            </a:r>
          </a:p>
          <a:p>
            <a:pPr>
              <a:buFontTx/>
              <a:buChar char="-"/>
            </a:pPr>
            <a:r>
              <a:rPr lang="da-DK" b="0" dirty="0"/>
              <a:t>nach 2 Handlungsfeldern 15 Min. Pause</a:t>
            </a:r>
          </a:p>
        </p:txBody>
      </p:sp>
    </p:spTree>
    <p:extLst>
      <p:ext uri="{BB962C8B-B14F-4D97-AF65-F5344CB8AC3E}">
        <p14:creationId xmlns:p14="http://schemas.microsoft.com/office/powerpoint/2010/main" val="18874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Bewertungskriterien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83568" y="699542"/>
            <a:ext cx="7488832" cy="4176464"/>
          </a:xfrm>
        </p:spPr>
        <p:txBody>
          <a:bodyPr/>
          <a:lstStyle/>
          <a:p>
            <a:pPr marL="0" indent="0">
              <a:buNone/>
            </a:pPr>
            <a:endParaRPr lang="da-DK" sz="800" b="0" dirty="0"/>
          </a:p>
          <a:p>
            <a:pPr marL="0" indent="0">
              <a:buNone/>
            </a:pPr>
            <a:r>
              <a:rPr lang="da-DK" sz="1400" b="0" dirty="0"/>
              <a:t>Die Bewertung des schriftlichen Teils der Prüfung wird aus dem arithmetischen Mittel </a:t>
            </a:r>
            <a:br>
              <a:rPr lang="da-DK" sz="1400" b="0" dirty="0"/>
            </a:br>
            <a:r>
              <a:rPr lang="da-DK" sz="1400" b="0" dirty="0"/>
              <a:t>der Einzelbewertung der gleich zu gewichtenden Handlungsfelder gebildet. </a:t>
            </a:r>
          </a:p>
          <a:p>
            <a:pPr marL="0" indent="0">
              <a:buNone/>
            </a:pPr>
            <a:endParaRPr lang="da-DK" sz="1000" b="0" dirty="0"/>
          </a:p>
          <a:p>
            <a:pPr marL="0" indent="0">
              <a:buNone/>
            </a:pPr>
            <a:r>
              <a:rPr lang="da-DK" sz="1400" b="0" dirty="0"/>
              <a:t>Wurden in den </a:t>
            </a:r>
            <a:r>
              <a:rPr lang="da-DK" sz="1400" dirty="0">
                <a:solidFill>
                  <a:srgbClr val="FF0000"/>
                </a:solidFill>
              </a:rPr>
              <a:t>4 Handlungsfeldern </a:t>
            </a:r>
            <a:r>
              <a:rPr lang="da-DK" sz="1400" b="0" dirty="0"/>
              <a:t>im Durchschnitt  50 Punkte erreicht  </a:t>
            </a:r>
            <a:br>
              <a:rPr lang="da-DK" sz="1400" b="0" dirty="0"/>
            </a:br>
            <a:r>
              <a:rPr lang="da-DK" sz="1400" b="0" dirty="0"/>
              <a:t>-  </a:t>
            </a:r>
            <a:r>
              <a:rPr lang="da-DK" sz="1400" dirty="0">
                <a:solidFill>
                  <a:srgbClr val="00B050"/>
                </a:solidFill>
              </a:rPr>
              <a:t>also 200 P insgesamt </a:t>
            </a:r>
            <a:r>
              <a:rPr lang="da-DK" sz="1400" b="0" dirty="0"/>
              <a:t>- ,  ist der schriftliche Teil bestanden.</a:t>
            </a:r>
          </a:p>
          <a:p>
            <a:pPr marL="0" indent="0">
              <a:buNone/>
            </a:pPr>
            <a:endParaRPr lang="da-DK" sz="1000" b="0" dirty="0"/>
          </a:p>
          <a:p>
            <a:pPr marL="0" indent="0">
              <a:buNone/>
            </a:pPr>
            <a:r>
              <a:rPr lang="da-DK" sz="1400" b="0" dirty="0"/>
              <a:t>Wurden die 200 P nicht erreicht, ist eine </a:t>
            </a:r>
            <a:r>
              <a:rPr lang="da-DK" sz="1400" b="0" dirty="0">
                <a:solidFill>
                  <a:srgbClr val="FF0000"/>
                </a:solidFill>
              </a:rPr>
              <a:t>mündliche Ergänzungsprüfung in </a:t>
            </a:r>
            <a:r>
              <a:rPr lang="da-DK" sz="1400" dirty="0">
                <a:solidFill>
                  <a:srgbClr val="FF0000"/>
                </a:solidFill>
              </a:rPr>
              <a:t>einem</a:t>
            </a:r>
            <a:r>
              <a:rPr lang="da-DK" sz="1400" b="0" dirty="0">
                <a:solidFill>
                  <a:srgbClr val="FF0000"/>
                </a:solidFill>
              </a:rPr>
              <a:t/>
            </a:r>
            <a:br>
              <a:rPr lang="da-DK" sz="1400" b="0" dirty="0">
                <a:solidFill>
                  <a:srgbClr val="FF0000"/>
                </a:solidFill>
              </a:rPr>
            </a:br>
            <a:r>
              <a:rPr lang="da-DK" sz="1400" b="0" dirty="0">
                <a:solidFill>
                  <a:srgbClr val="FF0000"/>
                </a:solidFill>
              </a:rPr>
              <a:t>Handlungsfeld  </a:t>
            </a:r>
            <a:r>
              <a:rPr lang="da-DK" sz="1400" b="0" dirty="0"/>
              <a:t>möglich,  wenn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de-DE" sz="1400" b="0" dirty="0"/>
              <a:t>1. nicht mehr als zwei Handlungsfelder zwischen 30 und 50 Punkten liegen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de-DE" sz="1400" b="0" dirty="0"/>
              <a:t>2. nicht ein Handlungsfeld unter 30 Punkten liegt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de-DE" sz="1400" b="0" dirty="0"/>
              <a:t>3. ein Bestehen durch die mündliche Prüfung rechnerisch möglich ist.</a:t>
            </a:r>
          </a:p>
          <a:p>
            <a:pPr marL="0" indent="0">
              <a:buNone/>
            </a:pPr>
            <a:r>
              <a:rPr lang="da-DK" sz="1400" b="0" dirty="0"/>
              <a:t/>
            </a:r>
            <a:br>
              <a:rPr lang="da-DK" sz="1400" b="0" dirty="0"/>
            </a:br>
            <a:r>
              <a:rPr lang="da-DK" sz="1400" b="0" dirty="0"/>
              <a:t>Der </a:t>
            </a:r>
            <a:r>
              <a:rPr lang="da-DK" sz="1400" b="0" dirty="0">
                <a:solidFill>
                  <a:srgbClr val="FF0000"/>
                </a:solidFill>
              </a:rPr>
              <a:t>schriftliche</a:t>
            </a:r>
            <a:r>
              <a:rPr lang="da-DK" sz="1400" b="0" dirty="0"/>
              <a:t> und der </a:t>
            </a:r>
            <a:r>
              <a:rPr lang="da-DK" sz="1400" b="0" dirty="0">
                <a:solidFill>
                  <a:srgbClr val="FF0000"/>
                </a:solidFill>
              </a:rPr>
              <a:t>praktische</a:t>
            </a:r>
            <a:r>
              <a:rPr lang="da-DK" sz="1400" b="0" dirty="0"/>
              <a:t> Teil der Prüfung sind </a:t>
            </a:r>
            <a:r>
              <a:rPr lang="da-DK" sz="1400" b="0" dirty="0">
                <a:solidFill>
                  <a:srgbClr val="FF0000"/>
                </a:solidFill>
              </a:rPr>
              <a:t>gleich zu gewichten.</a:t>
            </a:r>
          </a:p>
          <a:p>
            <a:pPr marL="0" indent="0">
              <a:buNone/>
            </a:pPr>
            <a:endParaRPr lang="da-DK" sz="10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sz="1400" b="0" dirty="0"/>
              <a:t>Voraussetzung für das Bestehen des Teils IV der Meisterprüfung ist die Bewertung des schriftlichen und des praktischen Teils der Prüfung mit jeweils </a:t>
            </a:r>
            <a:r>
              <a:rPr lang="da-DK" sz="1400" dirty="0">
                <a:solidFill>
                  <a:srgbClr val="00B050"/>
                </a:solidFill>
              </a:rPr>
              <a:t>mindestens 50 Punkten</a:t>
            </a:r>
            <a:r>
              <a:rPr lang="da-DK" sz="1400" b="0" dirty="0"/>
              <a:t>.</a:t>
            </a:r>
          </a:p>
          <a:p>
            <a:pPr marL="0" indent="0">
              <a:buNone/>
            </a:pPr>
            <a:endParaRPr lang="da-DK" sz="1800" b="0" dirty="0">
              <a:solidFill>
                <a:srgbClr val="00B050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884368" y="483518"/>
            <a:ext cx="899889" cy="707342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4</a:t>
            </a:r>
          </a:p>
        </p:txBody>
      </p:sp>
    </p:spTree>
    <p:extLst>
      <p:ext uri="{BB962C8B-B14F-4D97-AF65-F5344CB8AC3E}">
        <p14:creationId xmlns:p14="http://schemas.microsoft.com/office/powerpoint/2010/main" val="9778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Allgemeines…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331640" y="837188"/>
            <a:ext cx="6480720" cy="3750785"/>
          </a:xfrm>
        </p:spPr>
        <p:txBody>
          <a:bodyPr/>
          <a:lstStyle/>
          <a:p>
            <a:r>
              <a:rPr lang="da-DK" b="0" dirty="0"/>
              <a:t>zum Ablauf</a:t>
            </a:r>
          </a:p>
          <a:p>
            <a:r>
              <a:rPr lang="da-DK" b="0" dirty="0"/>
              <a:t>zeitlicher Rahmen</a:t>
            </a:r>
          </a:p>
          <a:p>
            <a:r>
              <a:rPr lang="da-DK" b="0" dirty="0"/>
              <a:t>Anzahl der Aufgaben und Handlungsfelder</a:t>
            </a:r>
          </a:p>
          <a:p>
            <a:r>
              <a:rPr lang="da-DK" b="0" dirty="0"/>
              <a:t>insgesamt 100er Punkteschlüssel</a:t>
            </a:r>
          </a:p>
          <a:p>
            <a:r>
              <a:rPr lang="da-DK" b="0" dirty="0"/>
              <a:t>Prüfungsort Bildungsakademie Hertzstr. 177 und BUFA</a:t>
            </a:r>
          </a:p>
          <a:p>
            <a:r>
              <a:rPr lang="da-DK" b="0" dirty="0"/>
              <a:t>Pausen</a:t>
            </a:r>
          </a:p>
          <a:p>
            <a:r>
              <a:rPr lang="da-DK" b="0" dirty="0"/>
              <a:t>während der Prüfung...</a:t>
            </a:r>
          </a:p>
          <a:p>
            <a:r>
              <a:rPr lang="da-DK" b="0" dirty="0"/>
              <a:t>zugelassene und verbotene Hilfsmittel</a:t>
            </a:r>
          </a:p>
          <a:p>
            <a:r>
              <a:rPr lang="da-DK" b="0" dirty="0"/>
              <a:t>zu Ihrer Prüfungsvorbereitung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884368" y="483518"/>
            <a:ext cx="899889" cy="707342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4</a:t>
            </a:r>
          </a:p>
        </p:txBody>
      </p:sp>
    </p:spTree>
    <p:extLst>
      <p:ext uri="{BB962C8B-B14F-4D97-AF65-F5344CB8AC3E}">
        <p14:creationId xmlns:p14="http://schemas.microsoft.com/office/powerpoint/2010/main" val="18413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Hinweise zu Unterweisungen…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331640" y="771550"/>
            <a:ext cx="6480720" cy="4032448"/>
          </a:xfrm>
        </p:spPr>
        <p:txBody>
          <a:bodyPr/>
          <a:lstStyle/>
          <a:p>
            <a:r>
              <a:rPr lang="da-DK" b="0" dirty="0"/>
              <a:t>frei gewähltes Unterweisungsthema</a:t>
            </a:r>
          </a:p>
          <a:p>
            <a:r>
              <a:rPr lang="da-DK" b="0" dirty="0"/>
              <a:t>Zeit PU max. 15 + 15 Minuten (Fachgespräch)</a:t>
            </a:r>
          </a:p>
          <a:p>
            <a:r>
              <a:rPr lang="de-DE" b="0" dirty="0"/>
              <a:t>Prüfungsort BUFA</a:t>
            </a:r>
            <a:endParaRPr lang="da-DK" b="0" dirty="0"/>
          </a:p>
          <a:p>
            <a:r>
              <a:rPr lang="da-DK" b="0" dirty="0"/>
              <a:t>jeder Prüfling ein anderes Thema</a:t>
            </a:r>
          </a:p>
          <a:p>
            <a:r>
              <a:rPr lang="da-DK" b="0" dirty="0"/>
              <a:t>Rahmenplan beachten</a:t>
            </a:r>
          </a:p>
          <a:p>
            <a:r>
              <a:rPr lang="da-DK" b="0" dirty="0"/>
              <a:t>Zielgruppe klar?</a:t>
            </a:r>
          </a:p>
          <a:p>
            <a:r>
              <a:rPr lang="da-DK" b="0" dirty="0"/>
              <a:t>Umfang und Inhalt der Ausarbeitung</a:t>
            </a:r>
          </a:p>
          <a:p>
            <a:r>
              <a:rPr lang="da-DK" b="0" dirty="0"/>
              <a:t>Schwerpunkte </a:t>
            </a:r>
            <a:r>
              <a:rPr lang="de-DE" b="0" dirty="0"/>
              <a:t>Prüfungsverlauf</a:t>
            </a:r>
          </a:p>
          <a:p>
            <a:r>
              <a:rPr lang="de-DE" b="0" dirty="0"/>
              <a:t>Arbeitssicherheit beachten</a:t>
            </a:r>
          </a:p>
          <a:p>
            <a:r>
              <a:rPr lang="de-DE" b="0" dirty="0">
                <a:solidFill>
                  <a:srgbClr val="FF0000"/>
                </a:solidFill>
              </a:rPr>
              <a:t>meisterliches Auftreten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884368" y="483518"/>
            <a:ext cx="899889" cy="707342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4</a:t>
            </a:r>
          </a:p>
        </p:txBody>
      </p:sp>
    </p:spTree>
    <p:extLst>
      <p:ext uri="{BB962C8B-B14F-4D97-AF65-F5344CB8AC3E}">
        <p14:creationId xmlns:p14="http://schemas.microsoft.com/office/powerpoint/2010/main" val="39034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„meisterlich“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Bedeutung laut Duden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1255" y="1850506"/>
            <a:ext cx="903385" cy="60579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516216" y="674389"/>
            <a:ext cx="1584176" cy="64807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Vorbild</a:t>
            </a:r>
          </a:p>
        </p:txBody>
      </p:sp>
      <p:sp>
        <p:nvSpPr>
          <p:cNvPr id="8" name="Rechteck 7"/>
          <p:cNvSpPr/>
          <p:nvPr/>
        </p:nvSpPr>
        <p:spPr>
          <a:xfrm>
            <a:off x="6864960" y="1677147"/>
            <a:ext cx="1728192" cy="64807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Führungskraft</a:t>
            </a:r>
          </a:p>
        </p:txBody>
      </p:sp>
      <p:sp>
        <p:nvSpPr>
          <p:cNvPr id="9" name="Rechteck 8"/>
          <p:cNvSpPr/>
          <p:nvPr/>
        </p:nvSpPr>
        <p:spPr>
          <a:xfrm>
            <a:off x="6913038" y="2921331"/>
            <a:ext cx="1800200" cy="64807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Verantwortung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2084309" y="2744658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fachmännisch</a:t>
            </a:r>
          </a:p>
        </p:txBody>
      </p:sp>
      <p:sp>
        <p:nvSpPr>
          <p:cNvPr id="11" name="Rechteck 10"/>
          <p:cNvSpPr/>
          <p:nvPr/>
        </p:nvSpPr>
        <p:spPr>
          <a:xfrm>
            <a:off x="6614149" y="3952254"/>
            <a:ext cx="1584176" cy="64807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Werte</a:t>
            </a:r>
          </a:p>
        </p:txBody>
      </p:sp>
      <p:sp>
        <p:nvSpPr>
          <p:cNvPr id="12" name="Rechteck 11"/>
          <p:cNvSpPr/>
          <p:nvPr/>
        </p:nvSpPr>
        <p:spPr>
          <a:xfrm>
            <a:off x="274339" y="685630"/>
            <a:ext cx="1584176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bravourös</a:t>
            </a:r>
          </a:p>
        </p:txBody>
      </p:sp>
      <p:sp>
        <p:nvSpPr>
          <p:cNvPr id="13" name="Rechteck 12"/>
          <p:cNvSpPr/>
          <p:nvPr/>
        </p:nvSpPr>
        <p:spPr>
          <a:xfrm>
            <a:off x="3760444" y="4177472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herausragend</a:t>
            </a:r>
          </a:p>
        </p:txBody>
      </p:sp>
      <p:sp>
        <p:nvSpPr>
          <p:cNvPr id="14" name="Rechteck 13"/>
          <p:cNvSpPr/>
          <p:nvPr/>
        </p:nvSpPr>
        <p:spPr>
          <a:xfrm>
            <a:off x="1474720" y="4073266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grandios</a:t>
            </a:r>
          </a:p>
        </p:txBody>
      </p:sp>
      <p:sp>
        <p:nvSpPr>
          <p:cNvPr id="15" name="Rechteck 14"/>
          <p:cNvSpPr/>
          <p:nvPr/>
        </p:nvSpPr>
        <p:spPr>
          <a:xfrm>
            <a:off x="363824" y="1856954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gekonnt</a:t>
            </a:r>
          </a:p>
        </p:txBody>
      </p:sp>
      <p:sp>
        <p:nvSpPr>
          <p:cNvPr id="16" name="Rechteck 15"/>
          <p:cNvSpPr/>
          <p:nvPr/>
        </p:nvSpPr>
        <p:spPr>
          <a:xfrm>
            <a:off x="4283968" y="3219865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vollkommen</a:t>
            </a:r>
          </a:p>
        </p:txBody>
      </p:sp>
      <p:sp>
        <p:nvSpPr>
          <p:cNvPr id="17" name="Rechteck 16"/>
          <p:cNvSpPr/>
          <p:nvPr/>
        </p:nvSpPr>
        <p:spPr>
          <a:xfrm>
            <a:off x="4375955" y="1322461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überragend</a:t>
            </a:r>
          </a:p>
        </p:txBody>
      </p:sp>
      <p:sp>
        <p:nvSpPr>
          <p:cNvPr id="18" name="Rechteck 17"/>
          <p:cNvSpPr/>
          <p:nvPr/>
        </p:nvSpPr>
        <p:spPr>
          <a:xfrm>
            <a:off x="2352696" y="912068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spitze</a:t>
            </a:r>
          </a:p>
        </p:txBody>
      </p:sp>
      <p:sp>
        <p:nvSpPr>
          <p:cNvPr id="19" name="Rechteck 18"/>
          <p:cNvSpPr/>
          <p:nvPr/>
        </p:nvSpPr>
        <p:spPr>
          <a:xfrm>
            <a:off x="83941" y="3219865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virtuos</a:t>
            </a:r>
          </a:p>
        </p:txBody>
      </p:sp>
      <p:sp>
        <p:nvSpPr>
          <p:cNvPr id="20" name="Rechteck 19"/>
          <p:cNvSpPr/>
          <p:nvPr/>
        </p:nvSpPr>
        <p:spPr>
          <a:xfrm>
            <a:off x="4541738" y="2273259"/>
            <a:ext cx="20724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nachahmenswert</a:t>
            </a:r>
          </a:p>
        </p:txBody>
      </p:sp>
    </p:spTree>
    <p:extLst>
      <p:ext uri="{BB962C8B-B14F-4D97-AF65-F5344CB8AC3E}">
        <p14:creationId xmlns:p14="http://schemas.microsoft.com/office/powerpoint/2010/main" val="9894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Hinweise zu Präsentationen…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812360" y="483518"/>
            <a:ext cx="971897" cy="707342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4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99592" y="771550"/>
            <a:ext cx="6480720" cy="3456384"/>
          </a:xfrm>
        </p:spPr>
        <p:txBody>
          <a:bodyPr/>
          <a:lstStyle/>
          <a:p>
            <a:r>
              <a:rPr lang="da-DK" b="0" dirty="0"/>
              <a:t>Dauer max. 20 Minuten</a:t>
            </a:r>
          </a:p>
          <a:p>
            <a:r>
              <a:rPr lang="da-DK" b="0" dirty="0"/>
              <a:t>Fachgespräch 15 Minuten</a:t>
            </a:r>
          </a:p>
          <a:p>
            <a:r>
              <a:rPr lang="da-DK" b="0" dirty="0"/>
              <a:t>Zielgruppe beachten</a:t>
            </a:r>
          </a:p>
          <a:p>
            <a:r>
              <a:rPr lang="da-DK" b="0" dirty="0"/>
              <a:t>Teilnehmer </a:t>
            </a:r>
            <a:r>
              <a:rPr lang="de-DE" altLang="de-DE" kern="0" dirty="0"/>
              <a:t>„</a:t>
            </a:r>
            <a:r>
              <a:rPr lang="da-DK" b="0" dirty="0"/>
              <a:t>mitnehmen”</a:t>
            </a:r>
          </a:p>
          <a:p>
            <a:r>
              <a:rPr lang="da-DK" b="0" dirty="0"/>
              <a:t>keine Verkaufsveranstaltung</a:t>
            </a:r>
          </a:p>
          <a:p>
            <a:r>
              <a:rPr lang="da-DK" b="0" dirty="0"/>
              <a:t>Methodische Ansätze beachten</a:t>
            </a:r>
          </a:p>
          <a:p>
            <a:r>
              <a:rPr lang="da-DK" b="0" dirty="0"/>
              <a:t>Lernziele erreichen</a:t>
            </a:r>
          </a:p>
          <a:p>
            <a:r>
              <a:rPr lang="da-DK" b="0" dirty="0"/>
              <a:t>was zum in die Hand nehmen</a:t>
            </a:r>
          </a:p>
          <a:p>
            <a:r>
              <a:rPr lang="da-DK" b="0" dirty="0"/>
              <a:t>eigene technische Ausrüstung mitbringen</a:t>
            </a:r>
          </a:p>
          <a:p>
            <a:endParaRPr lang="da-DK" sz="1800" b="0" dirty="0"/>
          </a:p>
          <a:p>
            <a:endParaRPr lang="da-DK" sz="1800" b="0" dirty="0"/>
          </a:p>
        </p:txBody>
      </p:sp>
      <p:pic>
        <p:nvPicPr>
          <p:cNvPr id="6" name="Picture 7" descr="9-giving-a-presen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42" y="2638416"/>
            <a:ext cx="2582939" cy="23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9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>
            <a:extLst>
              <a:ext uri="{FF2B5EF4-FFF2-40B4-BE49-F238E27FC236}">
                <a16:creationId xmlns:a16="http://schemas.microsoft.com/office/drawing/2014/main" id="{C71311F2-3BD9-456D-8343-8EB7D786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7670"/>
            <a:ext cx="757238" cy="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176B82E7-E202-4B95-8601-606FEB8E2F92}"/>
              </a:ext>
            </a:extLst>
          </p:cNvPr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971550" y="-11936"/>
            <a:ext cx="7200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 smtClean="0">
                <a:solidFill>
                  <a:schemeClr val="bg1"/>
                </a:solidFill>
              </a:rPr>
              <a:t>Termine</a:t>
            </a:r>
            <a:endParaRPr lang="de-DE" altLang="de-DE" b="1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15566"/>
            <a:ext cx="3981796" cy="33123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911158"/>
            <a:ext cx="4058162" cy="3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Bitte beachten Sie…</a:t>
            </a:r>
          </a:p>
        </p:txBody>
      </p:sp>
      <p:pic>
        <p:nvPicPr>
          <p:cNvPr id="4" name="Picture 6" descr="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987574"/>
            <a:ext cx="1479550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71600" y="3003798"/>
            <a:ext cx="7272982" cy="360040"/>
          </a:xfrm>
        </p:spPr>
        <p:txBody>
          <a:bodyPr/>
          <a:lstStyle/>
          <a:p>
            <a:pPr marL="0" indent="0">
              <a:buNone/>
            </a:pPr>
            <a:r>
              <a:rPr lang="da-DK" sz="1400" b="0" dirty="0"/>
              <a:t>Bitte vergessen Sie nicht ihr Handy </a:t>
            </a:r>
            <a:r>
              <a:rPr lang="da-DK" sz="1400" b="0" u="sng" dirty="0"/>
              <a:t>nach</a:t>
            </a:r>
            <a:r>
              <a:rPr lang="da-DK" sz="1400" b="0" dirty="0"/>
              <a:t> der Veranstaltung wieder einzuschalten...</a:t>
            </a:r>
          </a:p>
        </p:txBody>
      </p:sp>
    </p:spTree>
    <p:extLst>
      <p:ext uri="{BB962C8B-B14F-4D97-AF65-F5344CB8AC3E}">
        <p14:creationId xmlns:p14="http://schemas.microsoft.com/office/powerpoint/2010/main" val="37242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Ihre Ansprechpartner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23528" y="987574"/>
            <a:ext cx="6480720" cy="3168352"/>
          </a:xfrm>
        </p:spPr>
        <p:txBody>
          <a:bodyPr/>
          <a:lstStyle/>
          <a:p>
            <a:r>
              <a:rPr lang="da-DK" sz="1800" b="0" dirty="0"/>
              <a:t>Iris Dürr</a:t>
            </a:r>
          </a:p>
          <a:p>
            <a:pPr>
              <a:buFontTx/>
              <a:buChar char="-"/>
            </a:pPr>
            <a:r>
              <a:rPr lang="da-DK" sz="1600" b="0" dirty="0"/>
              <a:t>Tel. 0721 615639</a:t>
            </a:r>
          </a:p>
          <a:p>
            <a:pPr marL="0" indent="0">
              <a:buNone/>
            </a:pPr>
            <a:endParaRPr lang="da-DK" sz="1800" b="0" dirty="0"/>
          </a:p>
          <a:p>
            <a:r>
              <a:rPr lang="da-DK" sz="1800" b="0" dirty="0"/>
              <a:t>Sylvia Frank</a:t>
            </a:r>
          </a:p>
          <a:p>
            <a:pPr>
              <a:buFontTx/>
              <a:buChar char="-"/>
            </a:pPr>
            <a:r>
              <a:rPr lang="da-DK" sz="1600" b="0" dirty="0"/>
              <a:t>Tel. 0721 1600145</a:t>
            </a:r>
          </a:p>
          <a:p>
            <a:pPr marL="0" indent="0">
              <a:buNone/>
            </a:pPr>
            <a:endParaRPr lang="da-DK" sz="1800" b="0" dirty="0"/>
          </a:p>
          <a:p>
            <a:r>
              <a:rPr lang="da-DK" sz="1800" b="0" dirty="0"/>
              <a:t>Sven Scherer</a:t>
            </a:r>
          </a:p>
          <a:p>
            <a:pPr>
              <a:buFontTx/>
              <a:buChar char="-"/>
            </a:pPr>
            <a:r>
              <a:rPr lang="da-DK" sz="1600" b="0" dirty="0"/>
              <a:t>Tel. 07243 101 671 geschäftlich</a:t>
            </a:r>
          </a:p>
          <a:p>
            <a:pPr>
              <a:buFontTx/>
              <a:buChar char="-"/>
            </a:pPr>
            <a:r>
              <a:rPr lang="da-DK" sz="1600" b="0" dirty="0"/>
              <a:t>Tel. 07242 9539777 privat</a:t>
            </a:r>
          </a:p>
          <a:p>
            <a:pPr>
              <a:buFontTx/>
              <a:buChar char="-"/>
            </a:pPr>
            <a:r>
              <a:rPr lang="da-DK" sz="1600" b="0" dirty="0"/>
              <a:t>E-Mail </a:t>
            </a:r>
            <a:r>
              <a:rPr lang="da-DK" sz="1600" b="0" dirty="0">
                <a:hlinkClick r:id="rId2"/>
              </a:rPr>
              <a:t>sven.scherer@sw-ettlingen.de</a:t>
            </a:r>
            <a:endParaRPr lang="da-DK" sz="1600" b="0" dirty="0"/>
          </a:p>
          <a:p>
            <a:pPr marL="0" indent="0">
              <a:buNone/>
            </a:pPr>
            <a:endParaRPr lang="da-DK" sz="1800" b="0" dirty="0"/>
          </a:p>
          <a:p>
            <a:endParaRPr lang="da-DK" sz="1800" b="0" dirty="0"/>
          </a:p>
          <a:p>
            <a:endParaRPr lang="da-DK" sz="1800" b="0" dirty="0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843808" y="1924050"/>
            <a:ext cx="2016125" cy="647700"/>
          </a:xfrm>
          <a:prstGeom prst="leftArrow">
            <a:avLst>
              <a:gd name="adj1" fmla="val 50000"/>
              <a:gd name="adj2" fmla="val 7781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75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9225"/>
            <a:ext cx="4291956" cy="27617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034881"/>
            <a:ext cx="5018477" cy="282774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5653" y="2283718"/>
            <a:ext cx="3013870" cy="21710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49032"/>
            <a:ext cx="647451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763340" y="774710"/>
            <a:ext cx="5617319" cy="3741255"/>
          </a:xfrm>
        </p:spPr>
        <p:txBody>
          <a:bodyPr/>
          <a:lstStyle/>
          <a:p>
            <a:r>
              <a:rPr lang="da-DK" b="0" dirty="0"/>
              <a:t>Rechtliche Rahmenbedingungen</a:t>
            </a:r>
          </a:p>
          <a:p>
            <a:r>
              <a:rPr lang="da-DK" b="0" dirty="0"/>
              <a:t>AMVO</a:t>
            </a:r>
          </a:p>
          <a:p>
            <a:r>
              <a:rPr lang="da-DK" b="0" dirty="0"/>
              <a:t>Belehrung</a:t>
            </a:r>
          </a:p>
          <a:p>
            <a:r>
              <a:rPr lang="da-DK" b="0" dirty="0"/>
              <a:t>Zuständigkeiten</a:t>
            </a:r>
          </a:p>
          <a:p>
            <a:r>
              <a:rPr lang="da-DK" b="0" dirty="0"/>
              <a:t>Schwerpunkte Teil 3</a:t>
            </a:r>
          </a:p>
          <a:p>
            <a:r>
              <a:rPr lang="da-DK" b="0" dirty="0"/>
              <a:t>Schwerpunkte Teil 4</a:t>
            </a:r>
          </a:p>
          <a:p>
            <a:r>
              <a:rPr lang="da-DK" b="0" dirty="0"/>
              <a:t>Präsentation – Unterweisungen</a:t>
            </a:r>
          </a:p>
          <a:p>
            <a:r>
              <a:rPr lang="da-DK" b="0" dirty="0"/>
              <a:t>Allgemeine Hinweise zur Prüfung</a:t>
            </a:r>
          </a:p>
          <a:p>
            <a:r>
              <a:rPr lang="da-DK" b="0" dirty="0"/>
              <a:t>Termine </a:t>
            </a:r>
          </a:p>
          <a:p>
            <a:r>
              <a:rPr lang="da-DK" b="0" dirty="0"/>
              <a:t>Ihre Ansprechpartner</a:t>
            </a:r>
          </a:p>
        </p:txBody>
      </p:sp>
      <p:pic>
        <p:nvPicPr>
          <p:cNvPr id="10" name="Picture 9" descr="hwk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35" y="483518"/>
            <a:ext cx="65773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9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Rechtlicher Rahmen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54735" y="555526"/>
            <a:ext cx="7345363" cy="9366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2400" dirty="0"/>
          </a:p>
          <a:p>
            <a:pPr algn="ctr" eaLnBrk="1" hangingPunct="1"/>
            <a:r>
              <a:rPr lang="de-DE" altLang="de-DE" sz="2400" dirty="0"/>
              <a:t>BMWi/BMA</a:t>
            </a:r>
          </a:p>
          <a:p>
            <a:pPr algn="ctr" eaLnBrk="1" hangingPunct="1"/>
            <a:endParaRPr lang="de-DE" altLang="de-DE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3768" y="1668839"/>
            <a:ext cx="4464050" cy="7207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dirty="0"/>
              <a:t>§ 45 Handwerksordnung</a:t>
            </a:r>
          </a:p>
          <a:p>
            <a:pPr algn="ctr" eaLnBrk="1" hangingPunct="1"/>
            <a:r>
              <a:rPr lang="de-DE" altLang="de-DE" sz="1200" dirty="0"/>
              <a:t>25.Juli 2013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507733" y="2405506"/>
            <a:ext cx="3456384" cy="1912110"/>
          </a:xfrm>
          <a:prstGeom prst="irregularSeal2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dirty="0"/>
              <a:t>AMVO</a:t>
            </a:r>
          </a:p>
          <a:p>
            <a:pPr algn="ctr" eaLnBrk="1" hangingPunct="1"/>
            <a:r>
              <a:rPr lang="de-DE" altLang="de-DE" sz="2400" dirty="0"/>
              <a:t>Teil III und IV</a:t>
            </a:r>
          </a:p>
          <a:p>
            <a:pPr algn="ctr" eaLnBrk="1" hangingPunct="1"/>
            <a:r>
              <a:rPr lang="de-DE" altLang="de-DE" sz="1200" dirty="0"/>
              <a:t>01. Dezember 2012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67745" y="2615307"/>
            <a:ext cx="4275659" cy="906661"/>
          </a:xfrm>
          <a:prstGeom prst="flowChartAlternateProcess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dirty="0"/>
              <a:t>Meisterprüfungsverordnung</a:t>
            </a:r>
          </a:p>
          <a:p>
            <a:pPr algn="ctr" eaLnBrk="1" hangingPunct="1"/>
            <a:r>
              <a:rPr lang="de-DE" altLang="de-DE" sz="2000" dirty="0"/>
              <a:t>Teil I und II</a:t>
            </a:r>
            <a:endParaRPr lang="de-DE" altLang="de-DE" sz="2400" dirty="0"/>
          </a:p>
          <a:p>
            <a:pPr algn="ctr" eaLnBrk="1" hangingPunct="1"/>
            <a:r>
              <a:rPr lang="de-DE" altLang="de-DE" sz="1200" dirty="0"/>
              <a:t>ElektroTechMstrV</a:t>
            </a:r>
          </a:p>
          <a:p>
            <a:pPr algn="ctr" eaLnBrk="1" hangingPunct="1"/>
            <a:r>
              <a:rPr lang="de-DE" altLang="de-DE" sz="1050" dirty="0"/>
              <a:t>17. November 2011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51520" y="3867894"/>
            <a:ext cx="5256213" cy="10080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7C8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b="1"/>
              <a:t>Meisterprüfungsverfahrensverordnung</a:t>
            </a:r>
          </a:p>
          <a:p>
            <a:pPr algn="ctr" eaLnBrk="1" hangingPunct="1"/>
            <a:r>
              <a:rPr lang="de-DE" altLang="de-DE" sz="1200" b="1"/>
              <a:t>26. Oktober 2011</a:t>
            </a:r>
          </a:p>
        </p:txBody>
      </p:sp>
    </p:spTree>
    <p:extLst>
      <p:ext uri="{BB962C8B-B14F-4D97-AF65-F5344CB8AC3E}">
        <p14:creationId xmlns:p14="http://schemas.microsoft.com/office/powerpoint/2010/main" val="19748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AMVO allgemeine Prüfungsanforderungen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638224" y="843558"/>
            <a:ext cx="3221781" cy="1871985"/>
          </a:xfrm>
          <a:prstGeom prst="irregularSeal2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dirty="0"/>
              <a:t>AMVO</a:t>
            </a:r>
          </a:p>
          <a:p>
            <a:pPr algn="ctr" eaLnBrk="1" hangingPunct="1"/>
            <a:r>
              <a:rPr lang="de-DE" altLang="de-DE" sz="2400" dirty="0"/>
              <a:t>Teil III und IV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23528" y="3317045"/>
            <a:ext cx="6984776" cy="1440160"/>
          </a:xfrm>
        </p:spPr>
        <p:txBody>
          <a:bodyPr/>
          <a:lstStyle/>
          <a:p>
            <a:r>
              <a:rPr lang="da-DK" sz="1800" b="0" dirty="0"/>
              <a:t>Anlage A der Handwerksordnung</a:t>
            </a:r>
          </a:p>
          <a:p>
            <a:r>
              <a:rPr lang="da-DK" sz="1800" b="0" dirty="0"/>
              <a:t>besteht aus einem allgemeinen Teil</a:t>
            </a:r>
          </a:p>
          <a:p>
            <a:r>
              <a:rPr lang="da-DK" sz="1800" b="0" dirty="0"/>
              <a:t>Abschnitt 2 regelt die Prüfungsanforderungen im Teil 3 und 4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4697" y="1039013"/>
            <a:ext cx="3291828" cy="24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M. Prüf. Verf. Verordnung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11560" y="1569643"/>
            <a:ext cx="3600400" cy="3168352"/>
          </a:xfrm>
        </p:spPr>
        <p:txBody>
          <a:bodyPr/>
          <a:lstStyle/>
          <a:p>
            <a:r>
              <a:rPr lang="da-DK" sz="1600" b="0" dirty="0"/>
              <a:t>§ 1 Gegenstand</a:t>
            </a:r>
          </a:p>
          <a:p>
            <a:r>
              <a:rPr lang="da-DK" sz="1600" b="0" dirty="0"/>
              <a:t>§ 2 Zuständiger Ausschuss</a:t>
            </a:r>
          </a:p>
          <a:p>
            <a:r>
              <a:rPr lang="da-DK" sz="1600" b="0" dirty="0"/>
              <a:t>§ 3 Beschlussfassung </a:t>
            </a:r>
          </a:p>
          <a:p>
            <a:r>
              <a:rPr lang="da-DK" sz="1600" b="0" dirty="0"/>
              <a:t>§ 4 Ausschluss Mitwirkung</a:t>
            </a:r>
          </a:p>
          <a:p>
            <a:r>
              <a:rPr lang="da-DK" sz="1600" b="0" dirty="0"/>
              <a:t>§ 5 Verschwiegenheit</a:t>
            </a:r>
          </a:p>
          <a:p>
            <a:r>
              <a:rPr lang="da-DK" sz="1600" b="0" dirty="0"/>
              <a:t>§ 6 Nichtöffentlichkeit</a:t>
            </a:r>
          </a:p>
          <a:p>
            <a:r>
              <a:rPr lang="da-DK" sz="1600" b="0" dirty="0"/>
              <a:t>§ 7 Rücktritt, Nichtteilnahme</a:t>
            </a:r>
          </a:p>
          <a:p>
            <a:r>
              <a:rPr lang="da-DK" sz="1600" b="0" dirty="0">
                <a:solidFill>
                  <a:srgbClr val="FF0000"/>
                </a:solidFill>
              </a:rPr>
              <a:t>§ 8 Täuschungshandlungen</a:t>
            </a:r>
          </a:p>
          <a:p>
            <a:r>
              <a:rPr lang="da-DK" sz="1600" b="0" dirty="0"/>
              <a:t>§ 9 Organisation der Prüfung</a:t>
            </a:r>
          </a:p>
          <a:p>
            <a:r>
              <a:rPr lang="da-DK" sz="1600" b="0" dirty="0"/>
              <a:t>§ 10 Zulassung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932040" y="1563638"/>
            <a:ext cx="3600400" cy="3168352"/>
          </a:xfrm>
        </p:spPr>
        <p:txBody>
          <a:bodyPr/>
          <a:lstStyle/>
          <a:p>
            <a:r>
              <a:rPr lang="da-DK" sz="1600" b="0" dirty="0"/>
              <a:t>§ 11 Befreiung</a:t>
            </a:r>
          </a:p>
          <a:p>
            <a:r>
              <a:rPr lang="da-DK" sz="1600" b="0" dirty="0"/>
              <a:t>§ 12 Einladung zur Prüfung</a:t>
            </a:r>
          </a:p>
          <a:p>
            <a:r>
              <a:rPr lang="da-DK" sz="1600" b="0" dirty="0"/>
              <a:t>§ 13 Ausweispflicht, </a:t>
            </a:r>
            <a:r>
              <a:rPr lang="da-DK" sz="1600" b="0" dirty="0">
                <a:solidFill>
                  <a:srgbClr val="FF0000"/>
                </a:solidFill>
              </a:rPr>
              <a:t>Belehrung</a:t>
            </a:r>
          </a:p>
          <a:p>
            <a:r>
              <a:rPr lang="da-DK" sz="1600" b="0" dirty="0"/>
              <a:t>§ 14 Prüfungsaufgaben</a:t>
            </a:r>
          </a:p>
          <a:p>
            <a:r>
              <a:rPr lang="da-DK" sz="1600" b="0" dirty="0"/>
              <a:t>§ 15 Durchführung der Prüfung</a:t>
            </a:r>
          </a:p>
          <a:p>
            <a:r>
              <a:rPr lang="da-DK" sz="1600" b="0" dirty="0"/>
              <a:t>§ 16 Mündliche Prüfung</a:t>
            </a:r>
          </a:p>
          <a:p>
            <a:r>
              <a:rPr lang="da-DK" sz="1600" b="0" dirty="0"/>
              <a:t>§ 17 Situationsaufgaben</a:t>
            </a:r>
          </a:p>
          <a:p>
            <a:r>
              <a:rPr lang="da-DK" sz="1600" b="0" dirty="0"/>
              <a:t>§ 18 schriftliche Prüfungen</a:t>
            </a:r>
          </a:p>
          <a:p>
            <a:r>
              <a:rPr lang="da-DK" sz="1600" b="0" dirty="0"/>
              <a:t>§ 19 Beschlüsse</a:t>
            </a:r>
          </a:p>
          <a:p>
            <a:r>
              <a:rPr lang="da-DK" sz="1600" b="0" dirty="0"/>
              <a:t>§ 20 Niederschriften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21507" y="627534"/>
            <a:ext cx="7650894" cy="720080"/>
          </a:xfrm>
        </p:spPr>
        <p:txBody>
          <a:bodyPr/>
          <a:lstStyle/>
          <a:p>
            <a:pPr marL="0" indent="0">
              <a:buNone/>
            </a:pPr>
            <a:r>
              <a:rPr lang="da-DK" b="0" dirty="0"/>
              <a:t>Regelt das Zulassungs- und </a:t>
            </a:r>
            <a:r>
              <a:rPr lang="de-DE" b="0" dirty="0"/>
              <a:t>Prüfungsverfahren für die Meisterprüfung im Handwerk</a:t>
            </a:r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6035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Zuständigkeiten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528" y="987574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solidFill>
                  <a:srgbClr val="002060"/>
                </a:solidFill>
              </a:rPr>
              <a:t>Ausbildung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907704" y="573193"/>
            <a:ext cx="1944687" cy="2520950"/>
          </a:xfrm>
          <a:prstGeom prst="downArrow">
            <a:avLst>
              <a:gd name="adj1" fmla="val 50000"/>
              <a:gd name="adj2" fmla="val 32408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/>
              <a:t>HH</a:t>
            </a:r>
          </a:p>
          <a:p>
            <a:pPr algn="ctr" eaLnBrk="1" hangingPunct="1"/>
            <a:r>
              <a:rPr lang="de-DE" altLang="de-DE" sz="2000" b="1"/>
              <a:t>Schule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644008" y="586090"/>
            <a:ext cx="1944687" cy="2520950"/>
          </a:xfrm>
          <a:prstGeom prst="downArrow">
            <a:avLst>
              <a:gd name="adj1" fmla="val 50000"/>
              <a:gd name="adj2" fmla="val 3240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/>
              <a:t>BIA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3528" y="3795886"/>
            <a:ext cx="135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solidFill>
                  <a:srgbClr val="FF3300"/>
                </a:solidFill>
              </a:rPr>
              <a:t>Prüfung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685214" y="3291830"/>
            <a:ext cx="5256213" cy="1439862"/>
          </a:xfrm>
          <a:prstGeom prst="bevel">
            <a:avLst>
              <a:gd name="adj" fmla="val 12500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/>
              <a:t>Meisterprüfungsausschuss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380312" y="3292202"/>
            <a:ext cx="1223963" cy="6477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b="1" dirty="0"/>
              <a:t>RP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380312" y="4083769"/>
            <a:ext cx="1223963" cy="6477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b="1" dirty="0"/>
              <a:t>HWK</a:t>
            </a:r>
          </a:p>
        </p:txBody>
      </p:sp>
    </p:spTree>
    <p:extLst>
      <p:ext uri="{BB962C8B-B14F-4D97-AF65-F5344CB8AC3E}">
        <p14:creationId xmlns:p14="http://schemas.microsoft.com/office/powerpoint/2010/main" val="401955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Prüfungsaufgaben</a:t>
            </a: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483518"/>
            <a:ext cx="5688632" cy="426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Teil 3 Handlungsfelder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15616" y="1382304"/>
            <a:ext cx="6984776" cy="2917638"/>
          </a:xfrm>
        </p:spPr>
        <p:txBody>
          <a:bodyPr/>
          <a:lstStyle/>
          <a:p>
            <a:r>
              <a:rPr lang="da-DK" dirty="0"/>
              <a:t>Prüfung der erforderlichen betriebswirtschaftlichen, kaufmännischen und rechtlichen Kenntnisse</a:t>
            </a:r>
          </a:p>
          <a:p>
            <a:pPr marL="0" indent="0">
              <a:buNone/>
            </a:pPr>
            <a:endParaRPr lang="da-DK" b="0" dirty="0"/>
          </a:p>
          <a:p>
            <a:pPr>
              <a:buFontTx/>
              <a:buChar char="-"/>
            </a:pPr>
            <a:r>
              <a:rPr lang="da-DK" b="0" dirty="0"/>
              <a:t>Handlungsfelder</a:t>
            </a:r>
          </a:p>
          <a:p>
            <a:pPr marL="342900" indent="-342900">
              <a:buAutoNum type="arabicPeriod"/>
            </a:pPr>
            <a:r>
              <a:rPr lang="da-DK" b="0" dirty="0"/>
              <a:t>Wettbewerbsfähigkeit von Unternehmen beurteilen</a:t>
            </a:r>
          </a:p>
          <a:p>
            <a:pPr marL="342900" indent="-342900">
              <a:buAutoNum type="arabicPeriod"/>
            </a:pPr>
            <a:r>
              <a:rPr lang="da-DK" b="0" dirty="0"/>
              <a:t>Gründungs- und Übernahmeaktivitäten vorbereiten</a:t>
            </a:r>
          </a:p>
          <a:p>
            <a:pPr marL="342900" indent="-342900">
              <a:buAutoNum type="arabicPeriod"/>
            </a:pPr>
            <a:r>
              <a:rPr lang="da-DK" b="0" dirty="0"/>
              <a:t>Unternehmensführungsstrategien entwickeln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956376" y="483518"/>
            <a:ext cx="863674" cy="720080"/>
          </a:xfrm>
          <a:prstGeom prst="bevel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3</a:t>
            </a:r>
          </a:p>
        </p:txBody>
      </p:sp>
    </p:spTree>
    <p:extLst>
      <p:ext uri="{BB962C8B-B14F-4D97-AF65-F5344CB8AC3E}">
        <p14:creationId xmlns:p14="http://schemas.microsoft.com/office/powerpoint/2010/main" val="38611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build="allAtOnce" animBg="1"/>
    </p:bldLst>
  </p:timing>
</p:sld>
</file>

<file path=ppt/theme/theme1.xml><?xml version="1.0" encoding="utf-8"?>
<a:theme xmlns:a="http://schemas.openxmlformats.org/drawingml/2006/main" name="SWE Folienmaster V2 @Release 2017">
  <a:themeElements>
    <a:clrScheme name="Stadtwerke Ettlingen">
      <a:dk1>
        <a:srgbClr val="000000"/>
      </a:dk1>
      <a:lt1>
        <a:srgbClr val="FFFFFF"/>
      </a:lt1>
      <a:dk2>
        <a:srgbClr val="0A334E"/>
      </a:dk2>
      <a:lt2>
        <a:srgbClr val="E95822"/>
      </a:lt2>
      <a:accent1>
        <a:srgbClr val="878888"/>
      </a:accent1>
      <a:accent2>
        <a:srgbClr val="B6B7B7"/>
      </a:accent2>
      <a:accent3>
        <a:srgbClr val="CECFCF"/>
      </a:accent3>
      <a:accent4>
        <a:srgbClr val="E7E7E7"/>
      </a:accent4>
      <a:accent5>
        <a:srgbClr val="3F3F3F"/>
      </a:accent5>
      <a:accent6>
        <a:srgbClr val="1F497D"/>
      </a:accent6>
      <a:hlink>
        <a:srgbClr val="002060"/>
      </a:hlink>
      <a:folHlink>
        <a:srgbClr val="66195D"/>
      </a:folHlink>
    </a:clrScheme>
    <a:fontScheme name="Stadtwerke Ett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E Folienmaster V2 @Release 2017" id="{46F3D994-EB88-4DEF-8AEA-92B0213CA430}" vid="{ADD96D94-9349-448B-8E4D-C068F5C8D665}"/>
    </a:ext>
  </a:extLst>
</a:theme>
</file>

<file path=ppt/theme/theme2.xml><?xml version="1.0" encoding="utf-8"?>
<a:theme xmlns:a="http://schemas.openxmlformats.org/drawingml/2006/main" name="Larissa">
  <a:themeElements>
    <a:clrScheme name="Systemedia">
      <a:dk1>
        <a:srgbClr val="000000"/>
      </a:dk1>
      <a:lt1>
        <a:srgbClr val="FFFFFF"/>
      </a:lt1>
      <a:dk2>
        <a:srgbClr val="870F1F"/>
      </a:dk2>
      <a:lt2>
        <a:srgbClr val="EEECE1"/>
      </a:lt2>
      <a:accent1>
        <a:srgbClr val="F2F2F2"/>
      </a:accent1>
      <a:accent2>
        <a:srgbClr val="D8D8D8"/>
      </a:accent2>
      <a:accent3>
        <a:srgbClr val="A5A5A5"/>
      </a:accent3>
      <a:accent4>
        <a:srgbClr val="7F7F7F"/>
      </a:accent4>
      <a:accent5>
        <a:srgbClr val="595959"/>
      </a:accent5>
      <a:accent6>
        <a:srgbClr val="3F3F3F"/>
      </a:accent6>
      <a:hlink>
        <a:srgbClr val="1F497D"/>
      </a:hlink>
      <a:folHlink>
        <a:srgbClr val="800080"/>
      </a:folHlink>
    </a:clrScheme>
    <a:fontScheme name="Systemedia">
      <a:majorFont>
        <a:latin typeface="Zurich BT"/>
        <a:ea typeface=""/>
        <a:cs typeface=""/>
      </a:majorFont>
      <a:minorFont>
        <a:latin typeface="Zurich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 Folienmaster V2 @Release 2017</Template>
  <TotalTime>0</TotalTime>
  <Words>771</Words>
  <Application>Microsoft Office PowerPoint</Application>
  <PresentationFormat>Bildschirmpräsentation (16:9)</PresentationFormat>
  <Paragraphs>199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Arial</vt:lpstr>
      <vt:lpstr>Calibri</vt:lpstr>
      <vt:lpstr>DIN-Regular</vt:lpstr>
      <vt:lpstr>DMSupport-Bold</vt:lpstr>
      <vt:lpstr>Gill Sans</vt:lpstr>
      <vt:lpstr>Symbol</vt:lpstr>
      <vt:lpstr>Wingdings</vt:lpstr>
      <vt:lpstr>Zurich BT</vt:lpstr>
      <vt:lpstr>Zurich Lt BT</vt:lpstr>
      <vt:lpstr>SWE Folienmaster V2 @Release 2017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Stadtwerke Ettlingen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Beideck, Larissa</dc:creator>
  <cp:lastModifiedBy>Scherer, Sven</cp:lastModifiedBy>
  <cp:revision>211</cp:revision>
  <cp:lastPrinted>2020-07-10T06:43:31Z</cp:lastPrinted>
  <dcterms:created xsi:type="dcterms:W3CDTF">2017-06-14T06:38:25Z</dcterms:created>
  <dcterms:modified xsi:type="dcterms:W3CDTF">2023-02-13T13:24:28Z</dcterms:modified>
</cp:coreProperties>
</file>